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9" r:id="rId3"/>
    <p:sldId id="260" r:id="rId4"/>
    <p:sldId id="261" r:id="rId5"/>
    <p:sldId id="285" r:id="rId6"/>
    <p:sldId id="287" r:id="rId7"/>
    <p:sldId id="264" r:id="rId8"/>
    <p:sldId id="310" r:id="rId9"/>
    <p:sldId id="311" r:id="rId10"/>
    <p:sldId id="312" r:id="rId11"/>
    <p:sldId id="270" r:id="rId12"/>
    <p:sldId id="313" r:id="rId13"/>
    <p:sldId id="294" r:id="rId14"/>
    <p:sldId id="295" r:id="rId15"/>
    <p:sldId id="296" r:id="rId16"/>
    <p:sldId id="297" r:id="rId17"/>
    <p:sldId id="298" r:id="rId18"/>
    <p:sldId id="299" r:id="rId19"/>
    <p:sldId id="301" r:id="rId20"/>
    <p:sldId id="300" r:id="rId21"/>
    <p:sldId id="302" r:id="rId22"/>
    <p:sldId id="303" r:id="rId23"/>
    <p:sldId id="276" r:id="rId24"/>
    <p:sldId id="304" r:id="rId25"/>
    <p:sldId id="305" r:id="rId26"/>
    <p:sldId id="306" r:id="rId27"/>
    <p:sldId id="307" r:id="rId28"/>
    <p:sldId id="319" r:id="rId29"/>
    <p:sldId id="308" r:id="rId30"/>
    <p:sldId id="309" r:id="rId31"/>
    <p:sldId id="280" r:id="rId32"/>
    <p:sldId id="316" r:id="rId33"/>
    <p:sldId id="317" r:id="rId34"/>
    <p:sldId id="314" r:id="rId35"/>
    <p:sldId id="318" r:id="rId36"/>
    <p:sldId id="282" r:id="rId37"/>
    <p:sldId id="286" r:id="rId38"/>
    <p:sldId id="320" r:id="rId39"/>
    <p:sldId id="321" r:id="rId40"/>
    <p:sldId id="322" r:id="rId41"/>
    <p:sldId id="315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3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8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39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4.png"/><Relationship Id="rId7" Type="http://schemas.openxmlformats.org/officeDocument/2006/relationships/package" Target="../embeddings/Microsoft_Visio___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slide" Target="slide2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Visio___1.vsdx"/><Relationship Id="rId5" Type="http://schemas.openxmlformats.org/officeDocument/2006/relationships/image" Target="../media/image17.png"/><Relationship Id="rId4" Type="http://schemas.openxmlformats.org/officeDocument/2006/relationships/slide" Target="slide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emf"/><Relationship Id="rId5" Type="http://schemas.openxmlformats.org/officeDocument/2006/relationships/package" Target="../embeddings/Microsoft_Visio___2.vsdx"/><Relationship Id="rId4" Type="http://schemas.openxmlformats.org/officeDocument/2006/relationships/slide" Target="slide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__3.vsdx"/><Relationship Id="rId3" Type="http://schemas.openxmlformats.org/officeDocument/2006/relationships/slide" Target="slide10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slide" Target="slide14.xml"/><Relationship Id="rId5" Type="http://schemas.openxmlformats.org/officeDocument/2006/relationships/slide" Target="slide20.xml"/><Relationship Id="rId4" Type="http://schemas.openxmlformats.org/officeDocument/2006/relationships/slide" Target="slide12.xml"/><Relationship Id="rId9" Type="http://schemas.openxmlformats.org/officeDocument/2006/relationships/image" Target="../media/image3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Visio___5.vsdx"/><Relationship Id="rId5" Type="http://schemas.openxmlformats.org/officeDocument/2006/relationships/image" Target="../media/image35.emf"/><Relationship Id="rId4" Type="http://schemas.openxmlformats.org/officeDocument/2006/relationships/package" Target="../embeddings/Microsoft_Visio___4.vsdx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41.png"/><Relationship Id="rId7" Type="http://schemas.openxmlformats.org/officeDocument/2006/relationships/package" Target="../embeddings/Microsoft_Visio___7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emf"/><Relationship Id="rId5" Type="http://schemas.openxmlformats.org/officeDocument/2006/relationships/package" Target="../embeddings/Microsoft_Visio___6.vsdx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package" Target="../embeddings/Microsoft_Visio___9.vsdx"/><Relationship Id="rId5" Type="http://schemas.openxmlformats.org/officeDocument/2006/relationships/image" Target="../media/image39.emf"/><Relationship Id="rId4" Type="http://schemas.openxmlformats.org/officeDocument/2006/relationships/package" Target="../embeddings/Microsoft_Visio___8.vsd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6" Type="http://schemas.openxmlformats.org/officeDocument/2006/relationships/package" Target="../embeddings/Microsoft_Visio___11.vsdx"/><Relationship Id="rId5" Type="http://schemas.openxmlformats.org/officeDocument/2006/relationships/image" Target="../media/image44.emf"/><Relationship Id="rId4" Type="http://schemas.openxmlformats.org/officeDocument/2006/relationships/package" Target="../embeddings/Microsoft_Visio___10.vsd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package" Target="../embeddings/Microsoft_Visio___13.vsdx"/><Relationship Id="rId5" Type="http://schemas.openxmlformats.org/officeDocument/2006/relationships/image" Target="../media/image47.emf"/><Relationship Id="rId4" Type="http://schemas.openxmlformats.org/officeDocument/2006/relationships/package" Target="../embeddings/Microsoft_Visio___12.vsd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6" Type="http://schemas.openxmlformats.org/officeDocument/2006/relationships/package" Target="../embeddings/Microsoft_Visio___13.vsdx"/><Relationship Id="rId5" Type="http://schemas.openxmlformats.org/officeDocument/2006/relationships/image" Target="../media/image47.emf"/><Relationship Id="rId4" Type="http://schemas.openxmlformats.org/officeDocument/2006/relationships/package" Target="../embeddings/Microsoft_Visio___12.vsdx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7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1.vml"/><Relationship Id="rId6" Type="http://schemas.openxmlformats.org/officeDocument/2006/relationships/package" Target="../embeddings/Microsoft_Visio___15.vsdx"/><Relationship Id="rId5" Type="http://schemas.openxmlformats.org/officeDocument/2006/relationships/image" Target="../media/image48.emf"/><Relationship Id="rId4" Type="http://schemas.openxmlformats.org/officeDocument/2006/relationships/package" Target="../embeddings/Microsoft_Visio___14.vsdx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6.vsdx"/><Relationship Id="rId7" Type="http://schemas.openxmlformats.org/officeDocument/2006/relationships/image" Target="../media/image54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6" Type="http://schemas.openxmlformats.org/officeDocument/2006/relationships/package" Target="../embeddings/Microsoft_Visio___17.vsdx"/><Relationship Id="rId5" Type="http://schemas.openxmlformats.org/officeDocument/2006/relationships/slide" Target="slide22.xml"/><Relationship Id="rId4" Type="http://schemas.openxmlformats.org/officeDocument/2006/relationships/image" Target="../media/image5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8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6.emf"/><Relationship Id="rId5" Type="http://schemas.openxmlformats.org/officeDocument/2006/relationships/slide" Target="slide20.xml"/><Relationship Id="rId4" Type="http://schemas.openxmlformats.org/officeDocument/2006/relationships/image" Target="../media/image5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grwei.github.io/transmission-line-params-extractor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本科毕业论文答辩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2800" dirty="0"/>
              <a:t>2020</a:t>
            </a:r>
            <a:r>
              <a:rPr lang="zh-CN" altLang="en-US" sz="2800" dirty="0"/>
              <a:t>年</a:t>
            </a:r>
            <a:r>
              <a:rPr lang="en-US" altLang="zh-CN" sz="2800" dirty="0"/>
              <a:t>6</a:t>
            </a:r>
            <a:r>
              <a:rPr lang="zh-CN" altLang="en-US" sz="2800" dirty="0"/>
              <a:t>月</a:t>
            </a:r>
            <a:r>
              <a:rPr lang="en-US" altLang="zh-CN" sz="2800" dirty="0"/>
              <a:t>19</a:t>
            </a:r>
            <a:r>
              <a:rPr lang="zh-CN" altLang="en-US" sz="2800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5BC577A1-F629-4665-93C4-7D77FE627D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导体传输线的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端口表征</a:t>
                </a:r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5BC577A1-F629-4665-93C4-7D77FE627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9149" b="-30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43645B-1F15-4470-83AF-7F95FE7E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9BA85FAF-67C7-49DE-A0BD-0B1CA02859E9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</p:spPr>
            <p:txBody>
              <a:bodyPr/>
              <a:lstStyle/>
              <a:p>
                <a:r>
                  <a:rPr lang="zh-CN" altLang="en-US" dirty="0"/>
                  <a:t>端口编号约定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链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ABCD</a:t>
                </a:r>
                <a:r>
                  <a:rPr lang="en-US" altLang="zh-CN" dirty="0"/>
                  <a:t> )</a:t>
                </a:r>
                <a:r>
                  <a:rPr lang="zh-CN" altLang="en-US" dirty="0"/>
                  <a:t> 参数定义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9BA85FAF-67C7-49DE-A0BD-0B1CA0285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  <a:blipFill>
                <a:blip r:embed="rId4"/>
                <a:stretch>
                  <a:fillRect l="-1664" t="-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86AC67C5-0C42-495E-8249-804995FDEF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由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方程的通解可推出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US" altLang="zh-CN" sz="2100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1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100" b="1" i="1"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21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100" b="1" i="1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式中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𝜞</m:t>
                      </m:r>
                      <m: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̃"/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</m:acc>
                          <m:acc>
                            <m:accPr>
                              <m:chr m:val="̃"/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</m:rad>
                      <m:box>
                        <m:box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∶=</m:t>
                          </m:r>
                        </m:e>
                      </m:box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</m:oMath>
                  </m:oMathPara>
                </a14:m>
                <a:endParaRPr lang="en-US" altLang="zh-CN" sz="2600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𝑬</m:t>
                      </m:r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60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altLang="zh-CN" sz="2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600" b="1" i="1">
                          <a:latin typeface="Cambria Math" panose="02040503050406030204" pitchFamily="18" charset="0"/>
                        </a:rPr>
                        <m:t>𝑬</m:t>
                      </m:r>
                      <m:func>
                        <m:func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sSup>
                        <m:sSup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sz="1800" dirty="0"/>
              </a:p>
              <a:p>
                <a:r>
                  <a:rPr lang="zh-CN" altLang="en-US" dirty="0"/>
                  <a:t>由上式可由传输线参数 </a:t>
                </a:r>
                <a:r>
                  <a:rPr lang="en-US" altLang="zh-CN" dirty="0"/>
                  <a:t>(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𝑅𝐿𝐺𝐶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 计算链参数，其他网络参数 </a:t>
                </a:r>
                <a:r>
                  <a:rPr lang="en-US" altLang="zh-CN" dirty="0"/>
                  <a:t>(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 可由链参数转换得到。</a:t>
                </a: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86AC67C5-0C42-495E-8249-804995FDE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5"/>
                <a:stretch>
                  <a:fillRect l="-1964" t="-1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>
            <a:hlinkClick r:id="rId6" action="ppaction://hlinksldjump" tooltip="返回"/>
            <a:extLst>
              <a:ext uri="{FF2B5EF4-FFF2-40B4-BE49-F238E27FC236}">
                <a16:creationId xmlns:a16="http://schemas.microsoft.com/office/drawing/2014/main" id="{F96F7C41-B3A1-4340-A9A7-711BA1332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859276"/>
              </p:ext>
            </p:extLst>
          </p:nvPr>
        </p:nvGraphicFramePr>
        <p:xfrm>
          <a:off x="422439" y="2070000"/>
          <a:ext cx="4085990" cy="275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3" name="Visio" r:id="rId7" imgW="3990962" imgH="2695522" progId="Visio.Drawing.15">
                  <p:embed/>
                </p:oleObj>
              </mc:Choice>
              <mc:Fallback>
                <p:oleObj name="Visio" r:id="rId7" imgW="3990962" imgH="2695522" progId="Visio.Drawing.15">
                  <p:embed/>
                  <p:pic>
                    <p:nvPicPr>
                      <p:cNvPr id="9" name="对象 8">
                        <a:hlinkClick r:id="" action="ppaction://noaction"/>
                        <a:extLst>
                          <a:ext uri="{FF2B5EF4-FFF2-40B4-BE49-F238E27FC236}">
                            <a16:creationId xmlns:a16="http://schemas.microsoft.com/office/drawing/2014/main" id="{1DECA77E-39D5-4CD5-B659-D6F03E600A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39" y="2070000"/>
                        <a:ext cx="4085990" cy="2759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781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2473960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1E846B4-8548-42F2-8C50-D08B92A5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逆过程：由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参数提取传输线 </a:t>
            </a:r>
            <a:r>
              <a:rPr lang="en-US" altLang="zh-CN" i="1" dirty="0"/>
              <a:t>RLGC</a:t>
            </a:r>
            <a:endParaRPr lang="zh-CN" altLang="en-US" i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1E53C5-52F9-4D9C-A3BE-280E1FFAC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22E6E6D8-9F72-40EC-8309-461C4B78A7B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3" y="1717675"/>
                <a:ext cx="4248237" cy="482624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已导出</a:t>
                </a:r>
                <a:r>
                  <a:rPr lang="zh-CN" altLang="en-US" b="1" dirty="0"/>
                  <a:t>正过程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RLGC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) 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 algn="ctr">
                  <a:buNone/>
                </a:pPr>
                <a:r>
                  <a:rPr lang="zh-CN" altLang="en-US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由传输线 </a:t>
                </a:r>
                <a:r>
                  <a:rPr lang="en-US" altLang="zh-CN" sz="1700" b="1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RLGC</a:t>
                </a:r>
                <a:r>
                  <a:rPr lang="en-US" altLang="zh-CN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参数求解 </a:t>
                </a:r>
                <a:r>
                  <a:rPr lang="en-US" altLang="zh-CN" sz="1700" b="1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S</a:t>
                </a:r>
                <a:r>
                  <a:rPr lang="en-US" altLang="zh-CN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7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参数的流程</a:t>
                </a:r>
                <a:endParaRPr lang="en-US" altLang="zh-CN" sz="1700" b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US" altLang="zh-CN" sz="17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7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7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7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𝜞</m:t>
                                        </m:r>
                                        <m:r>
                                          <a:rPr lang="en-US" altLang="zh-CN" sz="17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zh-CN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zh-CN" sz="1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20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1">
                <a:extLst>
                  <a:ext uri="{FF2B5EF4-FFF2-40B4-BE49-F238E27FC236}">
                    <a16:creationId xmlns:a16="http://schemas.microsoft.com/office/drawing/2014/main" id="{22E6E6D8-9F72-40EC-8309-461C4B78A7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3" y="1717675"/>
                <a:ext cx="4248237" cy="4826248"/>
              </a:xfrm>
              <a:blipFill>
                <a:blip r:embed="rId3"/>
                <a:stretch>
                  <a:fillRect l="-1578" t="-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BE96B2DD-1340-4A54-B1A7-0EFE2FA37F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hlinkClick r:id="rId4" action="ppaction://hlinksldjump" tooltip="返回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逆过程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i="1" dirty="0"/>
                  <a:t>RLGC</a:t>
                </a:r>
                <a:r>
                  <a:rPr lang="en-US" altLang="zh-CN" dirty="0"/>
                  <a:t> ) 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r>
                  <a:rPr lang="en-US" altLang="zh-CN" dirty="0"/>
                  <a:t>1. </a:t>
                </a:r>
                <a:r>
                  <a:rPr lang="zh-CN" altLang="en-US" dirty="0"/>
                  <a:t>把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参数转换为链参数</a:t>
                </a:r>
                <a:endParaRPr lang="en-US" altLang="zh-CN" dirty="0"/>
              </a:p>
              <a:p>
                <a:r>
                  <a:rPr lang="en-US" altLang="zh-CN" dirty="0"/>
                  <a:t>2. </a:t>
                </a:r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作对角化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特征值分解</a:t>
                </a:r>
                <a:r>
                  <a:rPr lang="en-US" altLang="zh-CN" dirty="0"/>
                  <a:t> ) </a:t>
                </a:r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由正过程</a:t>
                </a:r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可知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定义不唯一</a:t>
                </a:r>
                <a:r>
                  <a:rPr lang="en-US" altLang="zh-CN" dirty="0"/>
                  <a:t> )</a:t>
                </a:r>
                <a:endParaRPr lang="en-US" altLang="zh-CN" i="1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3. </a:t>
                </a:r>
                <a:r>
                  <a:rPr lang="zh-CN" altLang="en-US" dirty="0"/>
                  <a:t>进而求出复传播常数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，特征阻抗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𝑅𝐿𝐺𝐶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𝜞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𝜞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ℜ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𝜞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ℑ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ℜ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ℑ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𝜞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BE96B2DD-1340-4A54-B1A7-0EFE2FA37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5"/>
                <a:stretch>
                  <a:fillRect l="-1208" t="-759" r="-1662" b="-9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F6B8ECA-B296-4769-8EFC-129ECC884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616630"/>
              </p:ext>
            </p:extLst>
          </p:nvPr>
        </p:nvGraphicFramePr>
        <p:xfrm>
          <a:off x="325437" y="2153678"/>
          <a:ext cx="4032250" cy="3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6" name="Visio" r:id="rId6" imgW="3867337" imgH="3043317" progId="Visio.Drawing.15">
                  <p:embed/>
                </p:oleObj>
              </mc:Choice>
              <mc:Fallback>
                <p:oleObj name="Visio" r:id="rId6" imgW="3867337" imgH="3043317" progId="Visio.Drawing.15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07B67EE-CFA8-4652-A53B-4B9C1197B5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37" y="2153678"/>
                        <a:ext cx="4032250" cy="3173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299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相位折叠现象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FD3317-F923-49A1-B179-19034479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536" y="727417"/>
            <a:ext cx="5730229" cy="4301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求出的事实上是</a:t>
                </a:r>
                <a:r>
                  <a:rPr lang="zh-CN" altLang="en-US" b="1" u="sng" dirty="0"/>
                  <a:t>主值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cosh</m:t>
                    </m:r>
                  </m:oMath>
                </a14:m>
                <a:r>
                  <a:rPr lang="zh-CN" altLang="en-US" dirty="0"/>
                  <a:t>函数具有周期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1800" b="0" dirty="0"/>
              </a:p>
              <a:p>
                <a:r>
                  <a:rPr lang="zh-CN" altLang="en-US" b="0" dirty="0"/>
                  <a:t>相位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应是连续单增的</a:t>
                </a:r>
                <a:endParaRPr lang="en-US" altLang="zh-CN" dirty="0"/>
              </a:p>
              <a:p>
                <a:r>
                  <a:rPr lang="zh-CN" altLang="en-US" dirty="0"/>
                  <a:t>每出现一个跳变点，就在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上加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在每个频率点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处，统计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前面的不连续点个数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，然后在原来的主值上加上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3"/>
                <a:stretch>
                  <a:fillRect l="-1937" t="-124" r="-9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相位折叠实例：双导体传输线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blipFill>
                <a:blip r:embed="rId4"/>
                <a:stretch>
                  <a:fillRect l="-1240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64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基于不连续点计数的相位解折叠算法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求出的事实上是</a:t>
                </a:r>
                <a:r>
                  <a:rPr lang="zh-CN" altLang="en-US" b="1" dirty="0"/>
                  <a:t>主值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cosh</m:t>
                    </m:r>
                  </m:oMath>
                </a14:m>
                <a:r>
                  <a:rPr lang="zh-CN" altLang="en-US" dirty="0"/>
                  <a:t>函数具有周期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r>
                  <a:rPr lang="zh-CN" altLang="en-US" b="0" dirty="0"/>
                  <a:t>相位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应是连续单增的</a:t>
                </a:r>
                <a:endParaRPr lang="en-US" altLang="zh-CN" dirty="0"/>
              </a:p>
              <a:p>
                <a:r>
                  <a:rPr lang="zh-CN" altLang="en-US" dirty="0"/>
                  <a:t>每出现一个跳变点，就在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上加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在每个频率点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处，统计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前面的不连续点个数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，然后在原来的主值上加上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3"/>
                <a:stretch>
                  <a:fillRect l="-1937" t="-124" r="-9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B89F81D-594C-4023-B154-87041FC774CF}"/>
              </a:ext>
            </a:extLst>
          </p:cNvPr>
          <p:cNvSpPr txBox="1"/>
          <p:nvPr/>
        </p:nvSpPr>
        <p:spPr>
          <a:xfrm>
            <a:off x="4572000" y="5771848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基于不连续点计数的相位解折叠算法</a:t>
            </a:r>
            <a:endParaRPr lang="en-US" altLang="zh-CN" b="1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3842A62-F589-4F44-9E43-99E63DD08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851" y="97427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hlinkClick r:id="rId4" action="ppaction://hlinksldjump" tooltip="返回"/>
            <a:extLst>
              <a:ext uri="{FF2B5EF4-FFF2-40B4-BE49-F238E27FC236}">
                <a16:creationId xmlns:a16="http://schemas.microsoft.com/office/drawing/2014/main" id="{99BB1887-114A-4734-A025-3BFD8340A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57890"/>
              </p:ext>
            </p:extLst>
          </p:nvPr>
        </p:nvGraphicFramePr>
        <p:xfrm>
          <a:off x="4005996" y="1714008"/>
          <a:ext cx="5064968" cy="3892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0" name="Visio" r:id="rId5" imgW="3867337" imgH="2971800" progId="Visio.Drawing.15">
                  <p:embed/>
                </p:oleObj>
              </mc:Choice>
              <mc:Fallback>
                <p:oleObj name="Visio" r:id="rId5" imgW="3867337" imgH="29718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5996" y="1714008"/>
                        <a:ext cx="5064968" cy="38922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244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1B95848-EAE2-4028-ABD3-F9250C61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554" y="819808"/>
            <a:ext cx="5499633" cy="412878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相位解折叠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求出的事实上是</a:t>
                </a:r>
                <a:r>
                  <a:rPr lang="zh-CN" altLang="en-US" b="1" dirty="0"/>
                  <a:t>主值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 </a:t>
                </a: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cosh</m:t>
                    </m:r>
                  </m:oMath>
                </a14:m>
                <a:r>
                  <a:rPr lang="zh-CN" altLang="en-US" dirty="0"/>
                  <a:t>函数具有周期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PV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r>
                  <a:rPr lang="zh-CN" altLang="en-US" b="0" dirty="0"/>
                  <a:t>相位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应是连续单增的</a:t>
                </a:r>
                <a:endParaRPr lang="en-US" altLang="zh-CN" dirty="0"/>
              </a:p>
              <a:p>
                <a:r>
                  <a:rPr lang="zh-CN" altLang="en-US" dirty="0"/>
                  <a:t>每出现一个跳变点，就在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上加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在每个频率点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处，统计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前面的不连续点个数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dirty="0"/>
                  <a:t>，然后在原来的主值上加上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3"/>
                <a:stretch>
                  <a:fillRect l="-1937" t="-124" r="-9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相位解折叠效果：双导体传输线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200329"/>
              </a:xfrm>
              <a:prstGeom prst="rect">
                <a:avLst/>
              </a:prstGeom>
              <a:blipFill>
                <a:blip r:embed="rId4"/>
                <a:stretch>
                  <a:fillRect l="-1240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83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DADA266-2C05-4E47-A7F7-F7EABF4E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690101"/>
            <a:ext cx="586740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若是多导体？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的对角化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问题：分解顺序不定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不连续点计数总是针对同一个位置，然而特征值的排序可能任意改变，</a:t>
                </a:r>
                <a:r>
                  <a:rPr lang="zh-CN" altLang="en-US" b="1" dirty="0"/>
                  <a:t>见右图</a:t>
                </a:r>
                <a:endParaRPr lang="en-US" altLang="zh-CN" b="1" dirty="0"/>
              </a:p>
              <a:p>
                <a:r>
                  <a:rPr lang="zh-CN" altLang="en-US" dirty="0"/>
                  <a:t>可能多判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早判跳变点导致解折叠失败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3"/>
                <a:stretch>
                  <a:fillRect l="-1937" t="-124" r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相位折叠示例：三导体传输线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</a:p>
              <a:p>
                <a:r>
                  <a:rPr lang="zh-CN" altLang="en-US" dirty="0"/>
                  <a:t>蓝：位置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；红：位置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blipFill>
                <a:blip r:embed="rId4"/>
                <a:stretch>
                  <a:fillRect l="-1240" t="-206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8288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 action="ppaction://hlinksldjump" tooltip="返回解折叠成功图"/>
            <a:extLst>
              <a:ext uri="{FF2B5EF4-FFF2-40B4-BE49-F238E27FC236}">
                <a16:creationId xmlns:a16="http://schemas.microsoft.com/office/drawing/2014/main" id="{09EAE7E1-FB42-4DC4-B8AC-17A5E3920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87" y="727417"/>
            <a:ext cx="586740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模式追踪问题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</p:spPr>
            <p:txBody>
              <a:bodyPr/>
              <a:lstStyle/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的对角化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问题：分解顺序不定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osh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不连续点计数总是针对同一个位置，然而特征值的排序可能任意改变</a:t>
                </a:r>
                <a:endParaRPr lang="en-US" altLang="zh-CN" dirty="0"/>
              </a:p>
              <a:p>
                <a:r>
                  <a:rPr lang="zh-CN" altLang="en-US" dirty="0"/>
                  <a:t>可能多判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早判跳变点导致解折叠失败，</a:t>
                </a:r>
                <a:r>
                  <a:rPr lang="zh-CN" altLang="en-US" b="1" dirty="0"/>
                  <a:t>见右图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464284" cy="4921498"/>
              </a:xfrm>
              <a:blipFill>
                <a:blip r:embed="rId4"/>
                <a:stretch>
                  <a:fillRect l="-1937" t="-124" r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相位解折叠失败：三导体传输线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</a:p>
              <a:p>
                <a:r>
                  <a:rPr lang="zh-CN" altLang="en-US" dirty="0"/>
                  <a:t>蓝：模式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；红：模式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80" y="5090651"/>
                <a:ext cx="3932960" cy="1477328"/>
              </a:xfrm>
              <a:prstGeom prst="rect">
                <a:avLst/>
              </a:prstGeom>
              <a:blipFill>
                <a:blip r:embed="rId5"/>
                <a:stretch>
                  <a:fillRect l="-1240" t="-206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75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如何实现模式追踪？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的对角化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考察特征向量矩阵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若特征向量已归一化，则由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dirty="0"/>
                  <a:t>线性无关，知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1,  &amp;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  &amp;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dirty="0"/>
                  <a:t>的主对角线元素的模都为</a:t>
                </a:r>
                <a:r>
                  <a:rPr lang="en-US" altLang="zh-CN" dirty="0"/>
                  <a:t>1</a:t>
                </a:r>
                <a:r>
                  <a:rPr lang="zh-CN" altLang="zh-CN" dirty="0"/>
                  <a:t>，而非主对角元素的模都</a:t>
                </a:r>
                <a:r>
                  <a:rPr lang="zh-CN" altLang="en-US" dirty="0"/>
                  <a:t>（远）</a:t>
                </a:r>
                <a:r>
                  <a:rPr lang="zh-CN" altLang="zh-CN" dirty="0"/>
                  <a:t>小于</a:t>
                </a:r>
                <a:r>
                  <a:rPr lang="en-US" altLang="zh-CN" dirty="0"/>
                  <a:t>1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2"/>
                <a:stretch>
                  <a:fillRect l="-1797" t="-124" r="-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3451D9BC-D7D8-4FD1-94D7-0914EE1555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若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顺序正确，则若频率点间隔不大，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应比较接近，从而矩阵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r>
                  <a:rPr lang="zh-CN" altLang="en-US" dirty="0"/>
                  <a:t>也具有类似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</a:t>
                </a:r>
                <a:r>
                  <a:rPr lang="zh-CN" altLang="en-US" b="1" dirty="0"/>
                  <a:t>性质</a:t>
                </a:r>
                <a:endParaRPr lang="en-US" altLang="zh-CN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的主对角元素的模之和最大（接近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举例：若用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同每个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做内积，发现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的模为最大，则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应换到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第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列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3451D9BC-D7D8-4FD1-94D7-0914EE155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  <a:blipFill>
                <a:blip r:embed="rId3"/>
                <a:stretch>
                  <a:fillRect l="-1644" t="-495" r="-1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04454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EE35B34-1489-4D35-8117-83CFBDA24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902"/>
            <a:ext cx="5112048" cy="383403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如何实现模式追踪？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19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/>
              <p:nvPr/>
            </p:nvSpPr>
            <p:spPr>
              <a:xfrm>
                <a:off x="343667" y="5183422"/>
                <a:ext cx="4713149" cy="151131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Hermitian </a:t>
                </a:r>
                <a:r>
                  <a:rPr lang="zh-CN" altLang="en-US" b="1" dirty="0"/>
                  <a:t>内积图：三导体传输线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；纵坐标：内积的模</a:t>
                </a:r>
                <a:endParaRPr lang="en-US" altLang="zh-CN" dirty="0"/>
              </a:p>
              <a:p>
                <a:r>
                  <a:rPr lang="zh-CN" altLang="en-US" dirty="0"/>
                  <a:t>上子图：当前频率位置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下子图：当前频率位置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蓝：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；红：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89F81D-594C-4023-B154-87041FC7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67" y="5183422"/>
                <a:ext cx="4713149" cy="1511311"/>
              </a:xfrm>
              <a:prstGeom prst="rect">
                <a:avLst/>
              </a:prstGeom>
              <a:blipFill>
                <a:blip r:embed="rId3"/>
                <a:stretch>
                  <a:fillRect l="-1034" t="-2016" b="-4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54DB42AE-7E5F-4E19-AF38-90F8E30A70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若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顺序正确，则若频率点间隔不大，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应比较接近，从而矩阵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r>
                  <a:rPr lang="zh-CN" altLang="en-US" dirty="0"/>
                  <a:t>也具有类似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</a:t>
                </a:r>
                <a:r>
                  <a:rPr lang="zh-CN" altLang="en-US" b="1" dirty="0"/>
                  <a:t>性质</a:t>
                </a:r>
                <a:endParaRPr lang="en-US" altLang="zh-CN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的主对角元素的模之和最大（接近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举例：若用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同每个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做内积，发现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的模为最大，则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应换到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第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列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6">
                <a:extLst>
                  <a:ext uri="{FF2B5EF4-FFF2-40B4-BE49-F238E27FC236}">
                    <a16:creationId xmlns:a16="http://schemas.microsoft.com/office/drawing/2014/main" id="{54DB42AE-7E5F-4E19-AF38-90F8E30A7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05" y="1623302"/>
                <a:ext cx="4077974" cy="4921498"/>
              </a:xfrm>
              <a:prstGeom prst="rect">
                <a:avLst/>
              </a:prstGeom>
              <a:blipFill>
                <a:blip r:embed="rId4"/>
                <a:stretch>
                  <a:fillRect l="-1644" t="-495" r="-1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76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基于 </a:t>
            </a:r>
            <a:r>
              <a:rPr lang="en-US" altLang="zh-CN" sz="3200" i="1" dirty="0"/>
              <a:t>S</a:t>
            </a:r>
            <a:r>
              <a:rPr lang="en-US" altLang="zh-CN" sz="3200" dirty="0"/>
              <a:t> </a:t>
            </a:r>
            <a:r>
              <a:rPr lang="zh-CN" altLang="en-US" sz="3200" dirty="0"/>
              <a:t>参数的多导体传输线 </a:t>
            </a:r>
            <a:r>
              <a:rPr lang="en-US" altLang="zh-CN" sz="3200" i="1" dirty="0"/>
              <a:t>RLCG</a:t>
            </a:r>
            <a:r>
              <a:rPr lang="en-US" altLang="zh-CN" sz="3200" dirty="0"/>
              <a:t> </a:t>
            </a:r>
            <a:r>
              <a:rPr lang="zh-CN" altLang="en-US" sz="3200" dirty="0"/>
              <a:t>提取算法</a:t>
            </a:r>
            <a:endParaRPr lang="zh-CN" altLang="en-US" sz="2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答辩人：危国锐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导师：夏彬</a:t>
            </a:r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Hermitian</a:t>
            </a:r>
            <a:r>
              <a:rPr lang="zh-CN" altLang="en-US" dirty="0"/>
              <a:t>内积的模式追踪算法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en-US" altLang="zh-CN" b="1" dirty="0"/>
                  <a:t>Step-1 ( </a:t>
                </a:r>
                <a:r>
                  <a:rPr lang="zh-CN" altLang="en-US" b="1" dirty="0"/>
                  <a:t>算法初始化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Step-2 ( </a:t>
                </a:r>
                <a:r>
                  <a:rPr lang="zh-CN" altLang="en-US" b="1" dirty="0"/>
                  <a:t>当前频率点初始化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Step-3 ( </a:t>
                </a:r>
                <a:r>
                  <a:rPr lang="zh-CN" altLang="en-US" b="1" dirty="0"/>
                  <a:t>计算</a:t>
                </a:r>
                <a:r>
                  <a:rPr lang="en-US" altLang="zh-CN" b="1" dirty="0"/>
                  <a:t>Hermitian</a:t>
                </a:r>
                <a:r>
                  <a:rPr lang="zh-CN" altLang="en-US" b="1" dirty="0"/>
                  <a:t>内积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Step-4 ( </a:t>
                </a:r>
                <a:r>
                  <a:rPr lang="zh-CN" altLang="en-US" b="1" dirty="0"/>
                  <a:t>当前频率点重排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zh-CN" dirty="0"/>
                      <m:t>和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𝑃𝑉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重排</a:t>
                </a:r>
                <a:endParaRPr lang="en-US" altLang="zh-CN" dirty="0"/>
              </a:p>
              <a:p>
                <a:r>
                  <a:rPr lang="en-US" altLang="zh-CN" b="1" dirty="0"/>
                  <a:t>Step-5 ( </a:t>
                </a:r>
                <a:r>
                  <a:rPr lang="zh-CN" altLang="en-US" b="1" dirty="0"/>
                  <a:t>判终止条件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否则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，转</a:t>
                </a:r>
                <a:r>
                  <a:rPr lang="en-US" altLang="zh-CN" b="1" dirty="0"/>
                  <a:t>Step-2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2"/>
                <a:stretch>
                  <a:fillRect l="-1797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B89F81D-594C-4023-B154-87041FC774CF}"/>
              </a:ext>
            </a:extLst>
          </p:cNvPr>
          <p:cNvSpPr txBox="1"/>
          <p:nvPr/>
        </p:nvSpPr>
        <p:spPr>
          <a:xfrm>
            <a:off x="4275810" y="6173334"/>
            <a:ext cx="467794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dirty="0"/>
              <a:t>Hermitian </a:t>
            </a:r>
            <a:r>
              <a:rPr lang="zh-CN" altLang="en-US" b="1" dirty="0"/>
              <a:t>内积的模式追踪算法</a:t>
            </a:r>
            <a:endParaRPr lang="en-US" altLang="zh-CN" b="1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8E6BC14-6499-4378-8291-810A5DD3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551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图片 13">
            <a:hlinkClick r:id="rId3" action="ppaction://hlinksldjump" tooltip="返回"/>
            <a:extLst>
              <a:ext uri="{FF2B5EF4-FFF2-40B4-BE49-F238E27FC236}">
                <a16:creationId xmlns:a16="http://schemas.microsoft.com/office/drawing/2014/main" id="{E1894CF1-B619-4420-B5EF-BFCD1FEE4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661" y="1755157"/>
            <a:ext cx="4686820" cy="428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4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2" action="ppaction://hlinksldjump" tooltip="转至解折叠失败图"/>
            <a:extLst>
              <a:ext uri="{FF2B5EF4-FFF2-40B4-BE49-F238E27FC236}">
                <a16:creationId xmlns:a16="http://schemas.microsoft.com/office/drawing/2014/main" id="{5A32247B-3B21-443B-A458-96A28FC5C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201" y="787114"/>
            <a:ext cx="586740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模式追踪 </a:t>
            </a:r>
            <a:r>
              <a:rPr lang="en-US" altLang="zh-CN" dirty="0"/>
              <a:t>+ </a:t>
            </a:r>
            <a:r>
              <a:rPr lang="zh-CN" altLang="en-US" dirty="0"/>
              <a:t>相位解折叠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en-US" altLang="zh-CN" b="1" dirty="0"/>
                  <a:t>Step-1 ( </a:t>
                </a:r>
                <a:r>
                  <a:rPr lang="zh-CN" altLang="en-US" b="1" dirty="0"/>
                  <a:t>算法初始化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Step-2 ( </a:t>
                </a:r>
                <a:r>
                  <a:rPr lang="zh-CN" altLang="en-US" b="1" dirty="0"/>
                  <a:t>当前频率点初始化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Step-3 ( </a:t>
                </a:r>
                <a:r>
                  <a:rPr lang="zh-CN" altLang="en-US" b="1" dirty="0"/>
                  <a:t>计算</a:t>
                </a:r>
                <a:r>
                  <a:rPr lang="en-US" altLang="zh-CN" b="1" dirty="0"/>
                  <a:t>Hermitian</a:t>
                </a:r>
                <a:r>
                  <a:rPr lang="zh-CN" altLang="en-US" b="1" dirty="0"/>
                  <a:t>内积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Step-4 ( </a:t>
                </a:r>
                <a:r>
                  <a:rPr lang="zh-CN" altLang="en-US" b="1" dirty="0"/>
                  <a:t>当前频率点重排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zh-CN" dirty="0"/>
                      <m:t>和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𝑃𝑉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重排</a:t>
                </a:r>
                <a:endParaRPr lang="en-US" altLang="zh-CN" dirty="0"/>
              </a:p>
              <a:p>
                <a:r>
                  <a:rPr lang="en-US" altLang="zh-CN" b="1" dirty="0"/>
                  <a:t>Step-5 ( </a:t>
                </a:r>
                <a:r>
                  <a:rPr lang="zh-CN" altLang="en-US" b="1" dirty="0"/>
                  <a:t>判终止条件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否则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，转</a:t>
                </a:r>
                <a:r>
                  <a:rPr lang="en-US" altLang="zh-CN" b="1" dirty="0"/>
                  <a:t>Step-2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4"/>
                <a:stretch>
                  <a:fillRect l="-1797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F8E6BC14-6499-4378-8291-810A5DD3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551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3F98C58-1522-4A97-BA23-B1B846A2A6A6}"/>
                  </a:ext>
                </a:extLst>
              </p:cNvPr>
              <p:cNvSpPr txBox="1"/>
              <p:nvPr/>
            </p:nvSpPr>
            <p:spPr>
              <a:xfrm>
                <a:off x="4135625" y="5187664"/>
                <a:ext cx="4927140" cy="147732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相位解折叠成功：三导体传输线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左纵坐标：衰减常数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Np/m )</a:t>
                </a:r>
              </a:p>
              <a:p>
                <a:r>
                  <a:rPr lang="zh-CN" altLang="en-US" dirty="0"/>
                  <a:t>右纵坐标：相位常数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 rad )</a:t>
                </a:r>
              </a:p>
              <a:p>
                <a:r>
                  <a:rPr lang="zh-CN" altLang="en-US" dirty="0"/>
                  <a:t>蓝：模式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；红：模式 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3F98C58-1522-4A97-BA23-B1B846A2A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625" y="5187664"/>
                <a:ext cx="4927140" cy="1477328"/>
              </a:xfrm>
              <a:prstGeom prst="rect">
                <a:avLst/>
              </a:prstGeom>
              <a:blipFill>
                <a:blip r:embed="rId5"/>
                <a:stretch>
                  <a:fillRect l="-989" t="-2479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54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</p:spPr>
            <p:txBody>
              <a:bodyPr/>
              <a:lstStyle/>
              <a:p>
                <a:r>
                  <a:rPr lang="en-US" altLang="zh-CN" b="1" dirty="0"/>
                  <a:t>Step-1 ( </a:t>
                </a:r>
                <a:r>
                  <a:rPr lang="zh-CN" altLang="en-US" b="1" dirty="0"/>
                  <a:t>端口编号合规化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见“</a:t>
                </a:r>
                <a:r>
                  <a:rPr lang="zh-CN" altLang="en-US" dirty="0">
                    <a:hlinkClick r:id="rId3" action="ppaction://hlinksldjump" tooltip="查看端口编号约定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端口编号约定</a:t>
                </a:r>
                <a:r>
                  <a:rPr lang="zh-CN" altLang="en-US" dirty="0"/>
                  <a:t>”</a:t>
                </a:r>
                <a:endParaRPr lang="en-US" altLang="zh-CN" dirty="0"/>
              </a:p>
              <a:p>
                <a:r>
                  <a:rPr lang="en-US" altLang="zh-CN" b="1" dirty="0"/>
                  <a:t>Step-2 ( </a:t>
                </a:r>
                <a:r>
                  <a:rPr lang="zh-CN" altLang="en-US" b="1" dirty="0"/>
                  <a:t>求链参数</a:t>
                </a:r>
                <a:r>
                  <a:rPr lang="en-US" altLang="zh-CN" b="1" dirty="0"/>
                  <a:t> )</a:t>
                </a:r>
                <a:endParaRPr lang="en-US" altLang="zh-CN" dirty="0"/>
              </a:p>
              <a:p>
                <a:r>
                  <a:rPr lang="en-US" altLang="zh-CN" b="1" dirty="0"/>
                  <a:t>Step-3 ( </a:t>
                </a:r>
                <a:r>
                  <a:rPr lang="zh-CN" altLang="en-US" b="1" dirty="0">
                    <a:hlinkClick r:id="rId4" action="ppaction://hlinksldjump" tooltip="对A的特征值分解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初始化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求初始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Step-4 ( </a:t>
                </a:r>
                <a:r>
                  <a:rPr lang="zh-CN" altLang="en-US" b="1" dirty="0">
                    <a:hlinkClick r:id="rId5" action="ppaction://hlinksldjump" tooltip="查看模式追踪流程图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模式追踪</a:t>
                </a:r>
                <a:r>
                  <a:rPr lang="en-US" altLang="zh-CN" b="1" dirty="0">
                    <a:hlinkClick r:id="rId5" action="ppaction://hlinksldjump" tooltip="查看模式追踪流程图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 </a:t>
                </a:r>
                <a:r>
                  <a:rPr lang="en-US" altLang="zh-CN" b="1" dirty="0"/>
                  <a:t>)</a:t>
                </a:r>
              </a:p>
              <a:p>
                <a:pPr lvl="1"/>
                <a:r>
                  <a:rPr lang="zh-CN" altLang="en-US" dirty="0"/>
                  <a:t>重排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𝑬</m:t>
                    </m:r>
                    <m:r>
                      <m:rPr>
                        <m:nor/>
                      </m:rPr>
                      <a:rPr lang="zh-CN" altLang="zh-CN" dirty="0"/>
                      <m:t>和</m:t>
                    </m:r>
                    <m:r>
                      <m:rPr>
                        <m:sty m:val="p"/>
                      </m:rPr>
                      <a:rPr lang="en-US" altLang="zh-CN" b="0" i="0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Step-5 ( </a:t>
                </a:r>
                <a:r>
                  <a:rPr lang="zh-CN" altLang="en-US" b="1" dirty="0">
                    <a:hlinkClick r:id="rId6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相位解折叠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由模式追踪后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PV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en-US" altLang="zh-CN" b="1" dirty="0"/>
              </a:p>
              <a:p>
                <a:r>
                  <a:rPr lang="en-US" altLang="zh-CN" b="1" dirty="0"/>
                  <a:t>Step-6 ( </a:t>
                </a:r>
                <a:r>
                  <a:rPr lang="zh-CN" altLang="en-US" b="1" dirty="0">
                    <a:hlinkClick r:id="rId4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求传输线参数</a:t>
                </a:r>
                <a:r>
                  <a:rPr lang="en-US" altLang="zh-CN" b="1" dirty="0"/>
                  <a:t> )</a:t>
                </a:r>
              </a:p>
              <a:p>
                <a:pPr lvl="1"/>
                <a:r>
                  <a:rPr lang="zh-CN" altLang="en-US" dirty="0"/>
                  <a:t>包括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𝜞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𝑹𝑳𝑮𝑪</m:t>
                    </m:r>
                  </m:oMath>
                </a14:m>
                <a:endParaRPr lang="en-US" altLang="zh-CN" b="1" i="1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B444E26-6D47-4B0D-B7B4-EDC0B5346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26" y="1685678"/>
                <a:ext cx="3728170" cy="4921498"/>
              </a:xfrm>
              <a:blipFill>
                <a:blip r:embed="rId7"/>
                <a:stretch>
                  <a:fillRect l="-1797" t="-124" b="-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F8E6BC14-6499-4378-8291-810A5DD39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551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3F98C58-1522-4A97-BA23-B1B846A2A6A6}"/>
              </a:ext>
            </a:extLst>
          </p:cNvPr>
          <p:cNvSpPr txBox="1"/>
          <p:nvPr/>
        </p:nvSpPr>
        <p:spPr>
          <a:xfrm>
            <a:off x="4119393" y="6369917"/>
            <a:ext cx="4760789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i="1" dirty="0"/>
              <a:t>S</a:t>
            </a:r>
            <a:r>
              <a:rPr lang="en-US" altLang="zh-CN" b="1" dirty="0"/>
              <a:t> </a:t>
            </a:r>
            <a:r>
              <a:rPr lang="zh-CN" altLang="en-US" b="1" dirty="0"/>
              <a:t>参数的传输线参数提取算法流程图</a:t>
            </a:r>
            <a:endParaRPr lang="en-US" altLang="zh-CN" b="1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03C5404-C616-4A57-9201-3B1111290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95" y="13699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66F8CC3-F5AA-4AF9-9FC4-233E60BFA9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982886"/>
              </p:ext>
            </p:extLst>
          </p:nvPr>
        </p:nvGraphicFramePr>
        <p:xfrm>
          <a:off x="4119393" y="1445155"/>
          <a:ext cx="4681476" cy="4876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2" name="Visio" r:id="rId8" imgW="4743370" imgH="4933844" progId="Visio.Drawing.15">
                  <p:embed/>
                </p:oleObj>
              </mc:Choice>
              <mc:Fallback>
                <p:oleObj name="Visio" r:id="rId8" imgW="4743370" imgH="493384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9393" y="1445155"/>
                        <a:ext cx="4681476" cy="48769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654074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 noChangeAspect="1"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>
            <a:spLocks/>
          </p:cNvSpPr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 noChangeAspect="1"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 noChangeAspect="1"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 noChangeAspect="1"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 noChangeAspect="1"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3578238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C28BEFC-1826-4E73-AA11-9E0D7EB7FA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3" r="5847"/>
          <a:stretch/>
        </p:blipFill>
        <p:spPr>
          <a:xfrm>
            <a:off x="4061339" y="800888"/>
            <a:ext cx="5003563" cy="4103103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1A9CB71-7BC3-456D-8F91-B89D7D9124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399916"/>
              </p:ext>
            </p:extLst>
          </p:nvPr>
        </p:nvGraphicFramePr>
        <p:xfrm>
          <a:off x="201798" y="4290027"/>
          <a:ext cx="5272088" cy="239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8" name="Visio" r:id="rId4" imgW="6139056" imgH="2786196" progId="Visio.Drawing.15">
                  <p:embed/>
                </p:oleObj>
              </mc:Choice>
              <mc:Fallback>
                <p:oleObj name="Visio" r:id="rId4" imgW="6139056" imgH="2786196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98" y="4290027"/>
                        <a:ext cx="5272088" cy="2395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24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728170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验证由 </a:t>
            </a:r>
            <a:r>
              <a:rPr lang="en-US" altLang="zh-CN" i="1" dirty="0"/>
              <a:t>RLGC</a:t>
            </a:r>
            <a:r>
              <a:rPr lang="en-US" altLang="zh-CN" dirty="0"/>
              <a:t> </a:t>
            </a:r>
            <a:r>
              <a:rPr lang="zh-CN" altLang="en-US" dirty="0"/>
              <a:t>参数求解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6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8374D6A-3344-48D5-8CC7-F71D3DE8BC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057673"/>
              </p:ext>
            </p:extLst>
          </p:nvPr>
        </p:nvGraphicFramePr>
        <p:xfrm>
          <a:off x="665869" y="2889358"/>
          <a:ext cx="3223627" cy="1384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9" name="Visio" r:id="rId6" imgW="4633813" imgH="1990565" progId="Visio.Drawing.15">
                  <p:embed/>
                </p:oleObj>
              </mc:Choice>
              <mc:Fallback>
                <p:oleObj name="Visio" r:id="rId6" imgW="4633813" imgH="199056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869" y="2889358"/>
                        <a:ext cx="3223627" cy="13841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473886" y="4747227"/>
            <a:ext cx="3621144" cy="175432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b="1" i="1" dirty="0"/>
              <a:t>S </a:t>
            </a:r>
            <a:r>
              <a:rPr lang="zh-CN" altLang="en-US" b="1" dirty="0"/>
              <a:t>参数对比：</a:t>
            </a:r>
            <a:r>
              <a:rPr lang="en-US" altLang="zh-CN" b="1" dirty="0"/>
              <a:t>4-</a:t>
            </a:r>
            <a:r>
              <a:rPr lang="zh-CN" altLang="en-US" b="1" dirty="0"/>
              <a:t>耦合微带线</a:t>
            </a:r>
            <a:endParaRPr lang="en-US" altLang="zh-CN" b="1" dirty="0"/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GHz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左纵坐标：幅度 </a:t>
            </a:r>
            <a:r>
              <a:rPr lang="en-US" altLang="zh-CN" dirty="0"/>
              <a:t>( dB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右纵坐标：相位 </a:t>
            </a:r>
            <a:r>
              <a:rPr lang="en-US" altLang="zh-CN" dirty="0"/>
              <a:t>( rad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实线：本文算法；</a:t>
            </a:r>
            <a:endParaRPr lang="en-US" altLang="zh-CN" dirty="0"/>
          </a:p>
          <a:p>
            <a:r>
              <a:rPr lang="zh-CN" altLang="en-US" dirty="0"/>
              <a:t>虚线：</a:t>
            </a:r>
            <a:r>
              <a:rPr lang="en-US" altLang="zh-CN" dirty="0"/>
              <a:t>ADS </a:t>
            </a:r>
            <a:r>
              <a:rPr lang="zh-CN" altLang="en-US" dirty="0"/>
              <a:t>仿真</a:t>
            </a:r>
          </a:p>
        </p:txBody>
      </p:sp>
    </p:spTree>
    <p:extLst>
      <p:ext uri="{BB962C8B-B14F-4D97-AF65-F5344CB8AC3E}">
        <p14:creationId xmlns:p14="http://schemas.microsoft.com/office/powerpoint/2010/main" val="36893965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766420B-703B-453E-B2B5-3BCDAA1EA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1" t="3346" r="5335" b="2879"/>
          <a:stretch/>
        </p:blipFill>
        <p:spPr bwMode="auto">
          <a:xfrm>
            <a:off x="3733274" y="663783"/>
            <a:ext cx="5355773" cy="40725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zh-CN" altLang="en-US" dirty="0"/>
              <a:t>平衡差分微带线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743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4AD7A53-6877-4C36-959A-25C9BD51FFBF}"/>
                  </a:ext>
                </a:extLst>
              </p:cNvPr>
              <p:cNvSpPr txBox="1"/>
              <p:nvPr/>
            </p:nvSpPr>
            <p:spPr>
              <a:xfrm>
                <a:off x="5473886" y="4747227"/>
                <a:ext cx="3621144" cy="180767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b="1" dirty="0"/>
                  <a:t>奇偶模传播常数</a:t>
                </a:r>
                <a:r>
                  <a:rPr lang="en-US" altLang="zh-CN" b="1" dirty="0"/>
                  <a:t>/</a:t>
                </a:r>
                <a:r>
                  <a:rPr lang="zh-CN" altLang="en-US" b="1" dirty="0"/>
                  <a:t>特征阻抗</a:t>
                </a:r>
                <a:endParaRPr lang="en-US" altLang="zh-CN" b="1" dirty="0"/>
              </a:p>
              <a:p>
                <a:r>
                  <a:rPr lang="zh-CN" altLang="en-US" dirty="0"/>
                  <a:t>横坐标：频率 </a:t>
                </a:r>
                <a:r>
                  <a:rPr lang="en-US" altLang="zh-CN" dirty="0"/>
                  <a:t>( GHz )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左纵坐标：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的实部；</a:t>
                </a:r>
                <a:endParaRPr lang="en-US" altLang="zh-CN" dirty="0"/>
              </a:p>
              <a:p>
                <a:r>
                  <a:rPr lang="zh-CN" altLang="en-US" dirty="0"/>
                  <a:t>右纵坐标：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的虚部；</a:t>
                </a:r>
                <a:endParaRPr lang="en-US" altLang="zh-CN" dirty="0"/>
              </a:p>
              <a:p>
                <a:r>
                  <a:rPr lang="zh-CN" altLang="en-US" dirty="0"/>
                  <a:t>实线：本文算法；</a:t>
                </a:r>
                <a:endParaRPr lang="en-US" altLang="zh-CN" dirty="0"/>
              </a:p>
              <a:p>
                <a:r>
                  <a:rPr lang="zh-CN" altLang="en-US" dirty="0"/>
                  <a:t>虚线：</a:t>
                </a:r>
                <a:r>
                  <a:rPr lang="en-US" altLang="zh-CN" dirty="0"/>
                  <a:t>Polar Si9000</a:t>
                </a:r>
                <a:r>
                  <a:rPr lang="zh-CN" altLang="en-US" dirty="0"/>
                  <a:t>；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4AD7A53-6877-4C36-959A-25C9BD51F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886" y="4747227"/>
                <a:ext cx="3621144" cy="1807674"/>
              </a:xfrm>
              <a:prstGeom prst="rect">
                <a:avLst/>
              </a:prstGeom>
              <a:blipFill>
                <a:blip r:embed="rId4"/>
                <a:stretch>
                  <a:fillRect l="-1515" t="-2027" r="-1347" b="-4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F845576-4C9C-47B9-88E2-CE799C768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520087"/>
              </p:ext>
            </p:extLst>
          </p:nvPr>
        </p:nvGraphicFramePr>
        <p:xfrm>
          <a:off x="941561" y="2889357"/>
          <a:ext cx="2626179" cy="137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9" name="Visio" r:id="rId5" imgW="3805098" imgH="1990565" progId="Visio.Drawing.15">
                  <p:embed/>
                </p:oleObj>
              </mc:Choice>
              <mc:Fallback>
                <p:oleObj name="Visio" r:id="rId5" imgW="3805098" imgH="199056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561" y="2889357"/>
                        <a:ext cx="2626179" cy="1371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6FC4A57-E925-48AD-926D-79C2F6127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810784"/>
              </p:ext>
            </p:extLst>
          </p:nvPr>
        </p:nvGraphicFramePr>
        <p:xfrm>
          <a:off x="201798" y="4462177"/>
          <a:ext cx="52720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0" name="Visio" r:id="rId7" imgW="6500979" imgH="2786196" progId="Visio.Drawing.15">
                  <p:embed/>
                </p:oleObj>
              </mc:Choice>
              <mc:Fallback>
                <p:oleObj name="Visio" r:id="rId7" imgW="6500979" imgH="2786196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98" y="4462177"/>
                        <a:ext cx="5272088" cy="2262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4520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2EF5D0A6-1871-421E-8B8F-5A1D3C95A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700" y="727417"/>
            <a:ext cx="5613300" cy="420997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26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zh-CN" altLang="en-US" dirty="0"/>
              <a:t>平衡差分微带线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441621" y="4919377"/>
            <a:ext cx="3621144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传输线 </a:t>
            </a:r>
            <a:r>
              <a:rPr lang="en-US" altLang="zh-CN" b="1" i="1" dirty="0"/>
              <a:t>RLGC</a:t>
            </a:r>
            <a:r>
              <a:rPr lang="zh-CN" altLang="en-US" b="1" dirty="0"/>
              <a:t>，对比</a:t>
            </a:r>
            <a:r>
              <a:rPr lang="en-US" altLang="zh-CN" b="1" dirty="0" err="1"/>
              <a:t>PowerSI</a:t>
            </a:r>
            <a:endParaRPr lang="en-US" altLang="zh-CN" b="1" dirty="0"/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GHz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  <a:r>
              <a:rPr lang="zh-CN" altLang="en-US" dirty="0"/>
              <a:t>或 </a:t>
            </a:r>
            <a:r>
              <a:rPr lang="en-US" altLang="zh-CN" i="1" dirty="0"/>
              <a:t>G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紫实线：本文算法；</a:t>
            </a:r>
            <a:endParaRPr lang="en-US" altLang="zh-CN" dirty="0"/>
          </a:p>
          <a:p>
            <a:r>
              <a:rPr lang="zh-CN" altLang="en-US" dirty="0"/>
              <a:t>黑虚线：</a:t>
            </a:r>
            <a:r>
              <a:rPr lang="en-US" altLang="zh-CN" dirty="0" err="1"/>
              <a:t>Candence</a:t>
            </a:r>
            <a:r>
              <a:rPr lang="en-US" altLang="zh-CN" dirty="0"/>
              <a:t> </a:t>
            </a:r>
            <a:r>
              <a:rPr lang="en-US" altLang="zh-CN" dirty="0" err="1"/>
              <a:t>Sigrity</a:t>
            </a:r>
            <a:r>
              <a:rPr lang="en-US" altLang="zh-CN" dirty="0"/>
              <a:t> </a:t>
            </a:r>
            <a:r>
              <a:rPr lang="en-US" altLang="zh-CN" dirty="0" err="1"/>
              <a:t>PowerSI</a:t>
            </a:r>
            <a:r>
              <a:rPr lang="zh-CN" altLang="en-US" dirty="0"/>
              <a:t>；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F845576-4C9C-47B9-88E2-CE799C768E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1561" y="2889357"/>
          <a:ext cx="2626179" cy="137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2" name="Visio" r:id="rId4" imgW="3805098" imgH="1990565" progId="Visio.Drawing.15">
                  <p:embed/>
                </p:oleObj>
              </mc:Choice>
              <mc:Fallback>
                <p:oleObj name="Visio" r:id="rId4" imgW="3805098" imgH="1990565" progId="Visio.Drawing.15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8F845576-4C9C-47B9-88E2-CE799C768E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561" y="2889357"/>
                        <a:ext cx="2626179" cy="1371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6FC4A57-E925-48AD-926D-79C2F6127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972855"/>
              </p:ext>
            </p:extLst>
          </p:nvPr>
        </p:nvGraphicFramePr>
        <p:xfrm>
          <a:off x="201798" y="4462177"/>
          <a:ext cx="527208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3" name="Visio" r:id="rId6" imgW="6500979" imgH="2786196" progId="Visio.Drawing.15">
                  <p:embed/>
                </p:oleObj>
              </mc:Choice>
              <mc:Fallback>
                <p:oleObj name="Visio" r:id="rId6" imgW="6500979" imgH="2786196" progId="Visio.Drawing.15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36FC4A57-E925-48AD-926D-79C2F61279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98" y="4462177"/>
                        <a:ext cx="5272088" cy="2262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90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9B31F9E9-4DC1-4790-932F-78D4D284E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3" r="6982"/>
          <a:stretch/>
        </p:blipFill>
        <p:spPr>
          <a:xfrm>
            <a:off x="3583887" y="1082287"/>
            <a:ext cx="5558335" cy="336297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27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验证基于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参数的传输线参数提取算法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16-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441621" y="4919377"/>
            <a:ext cx="3621144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传输线 </a:t>
            </a:r>
            <a:r>
              <a:rPr lang="en-US" altLang="zh-CN" b="1" i="1" dirty="0"/>
              <a:t>RLGC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原 </a:t>
            </a:r>
            <a:r>
              <a:rPr lang="en-US" altLang="zh-CN" b="1" dirty="0"/>
              <a:t>W-element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实线：本文算法；</a:t>
            </a:r>
            <a:endParaRPr lang="en-US" altLang="zh-CN" dirty="0"/>
          </a:p>
          <a:p>
            <a:r>
              <a:rPr lang="zh-CN" altLang="en-US" dirty="0"/>
              <a:t>虚线：</a:t>
            </a:r>
            <a:r>
              <a:rPr lang="en-US" altLang="zh-CN" dirty="0"/>
              <a:t>W-element ( HFSS )</a:t>
            </a:r>
            <a:r>
              <a:rPr lang="zh-CN" altLang="en-US" dirty="0"/>
              <a:t>；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282D0961-E477-4E2A-89CC-A2294ACAB3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738446"/>
              </p:ext>
            </p:extLst>
          </p:nvPr>
        </p:nvGraphicFramePr>
        <p:xfrm>
          <a:off x="54728" y="3012951"/>
          <a:ext cx="3729662" cy="1044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44" name="Visio" r:id="rId4" imgW="9429617" imgH="2652526" progId="Visio.Drawing.15">
                  <p:embed/>
                </p:oleObj>
              </mc:Choice>
              <mc:Fallback>
                <p:oleObj name="Visio" r:id="rId4" imgW="9429617" imgH="2652526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28" y="3012951"/>
                        <a:ext cx="3729662" cy="1044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0C0DF29-89AE-4113-8CE0-D49281B492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464087"/>
              </p:ext>
            </p:extLst>
          </p:nvPr>
        </p:nvGraphicFramePr>
        <p:xfrm>
          <a:off x="106441" y="4519963"/>
          <a:ext cx="5272088" cy="210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45" name="Visio" r:id="rId6" imgW="5600647" imgH="2243004" progId="Visio.Drawing.15">
                  <p:embed/>
                </p:oleObj>
              </mc:Choice>
              <mc:Fallback>
                <p:oleObj name="Visio" r:id="rId6" imgW="5600647" imgH="2243004" progId="Visio.Drawing.15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441" y="4519963"/>
                        <a:ext cx="5272088" cy="2109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08300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0656F51E-50C1-4576-B10F-277556D24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9" t="1909" r="5815" b="2572"/>
          <a:stretch/>
        </p:blipFill>
        <p:spPr>
          <a:xfrm>
            <a:off x="3807538" y="790434"/>
            <a:ext cx="5340153" cy="422460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28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展示对输入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参数扰动的敏感性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175674" y="5166715"/>
            <a:ext cx="3912107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全波 </a:t>
            </a:r>
            <a:r>
              <a:rPr lang="en-US" altLang="zh-CN" b="1" i="1" dirty="0"/>
              <a:t>S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</a:t>
            </a:r>
            <a:r>
              <a:rPr lang="en-US" altLang="zh-CN" b="1" dirty="0"/>
              <a:t>W-element </a:t>
            </a:r>
            <a:r>
              <a:rPr lang="en-US" altLang="zh-CN" b="1" i="1" dirty="0"/>
              <a:t>S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虚线：</a:t>
            </a:r>
            <a:r>
              <a:rPr lang="en-US" altLang="zh-CN" dirty="0"/>
              <a:t>W-element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实线：</a:t>
            </a:r>
            <a:r>
              <a:rPr lang="en-US" altLang="zh-CN" dirty="0"/>
              <a:t>full-wave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C6FDC9C-FFDE-4AD7-9EB1-05429339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218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02372648-935C-4F10-96B8-DD449BF09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1427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F69B95A9-6CF1-4654-86C8-8089AD57D0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056" y="3934176"/>
          <a:ext cx="4965413" cy="280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4" name="Visio" r:id="rId4" imgW="6858213" imgH="3867044" progId="Visio.Drawing.15">
                  <p:embed/>
                </p:oleObj>
              </mc:Choice>
              <mc:Fallback>
                <p:oleObj name="Visio" r:id="rId4" imgW="6858213" imgH="3867044" progId="Visio.Drawing.15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F69B95A9-6CF1-4654-86C8-8089AD57D0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056" y="3934176"/>
                        <a:ext cx="4965413" cy="28034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82FDD5C1-EB2C-4FC9-AA74-FFB8CC8F73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8647" y="2902737"/>
          <a:ext cx="2710526" cy="116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5" name="Visio" r:id="rId6" imgW="4633813" imgH="1990565" progId="Visio.Drawing.15">
                  <p:embed/>
                </p:oleObj>
              </mc:Choice>
              <mc:Fallback>
                <p:oleObj name="Visio" r:id="rId6" imgW="4633813" imgH="1990565" progId="Visio.Drawing.15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82FDD5C1-EB2C-4FC9-AA74-FFB8CC8F73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47" y="2902737"/>
                        <a:ext cx="2710526" cy="1163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4089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DA90C09F-870D-4F26-8584-0EC2AC458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6" r="5664"/>
          <a:stretch/>
        </p:blipFill>
        <p:spPr>
          <a:xfrm>
            <a:off x="3689449" y="684674"/>
            <a:ext cx="5348110" cy="44005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29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展示对输入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参数扰动的敏感性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175674" y="5166715"/>
            <a:ext cx="3912107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b="1" i="1" dirty="0"/>
              <a:t>RLGC</a:t>
            </a:r>
            <a:r>
              <a:rPr lang="en-US" altLang="zh-CN" b="1" dirty="0"/>
              <a:t> </a:t>
            </a:r>
            <a:r>
              <a:rPr lang="zh-CN" altLang="en-US" b="1" dirty="0"/>
              <a:t>提取：全波 </a:t>
            </a:r>
            <a:r>
              <a:rPr lang="en-US" altLang="zh-CN" b="1" i="1" dirty="0"/>
              <a:t>S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</a:t>
            </a:r>
            <a:r>
              <a:rPr lang="en-US" altLang="zh-CN" b="1" dirty="0"/>
              <a:t>W-element </a:t>
            </a:r>
            <a:r>
              <a:rPr lang="en-US" altLang="zh-CN" b="1" i="1" dirty="0"/>
              <a:t>S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纵坐标：单位长度 </a:t>
            </a:r>
            <a:r>
              <a:rPr lang="en-US" altLang="zh-CN" i="1" dirty="0"/>
              <a:t>C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黑实线：从 </a:t>
            </a:r>
            <a:r>
              <a:rPr lang="en-US" altLang="zh-CN" dirty="0"/>
              <a:t>W-element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提取；</a:t>
            </a:r>
            <a:endParaRPr lang="en-US" altLang="zh-CN" dirty="0"/>
          </a:p>
          <a:p>
            <a:r>
              <a:rPr lang="zh-CN" altLang="en-US" dirty="0"/>
              <a:t>绿虚线：从 </a:t>
            </a:r>
            <a:r>
              <a:rPr lang="en-US" altLang="zh-CN" dirty="0"/>
              <a:t>full-wave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提取；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C6FDC9C-FFDE-4AD7-9EB1-05429339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218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02372648-935C-4F10-96B8-DD449BF09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1427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F69B95A9-6CF1-4654-86C8-8089AD57D0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7796934"/>
              </p:ext>
            </p:extLst>
          </p:nvPr>
        </p:nvGraphicFramePr>
        <p:xfrm>
          <a:off x="188056" y="3934176"/>
          <a:ext cx="4965413" cy="280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6" name="Visio" r:id="rId4" imgW="6858213" imgH="3867044" progId="Visio.Drawing.15">
                  <p:embed/>
                </p:oleObj>
              </mc:Choice>
              <mc:Fallback>
                <p:oleObj name="Visio" r:id="rId4" imgW="6858213" imgH="3867044" progId="Visio.Drawing.15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F0D8DDFE-7E35-4BD8-B33D-79F440C3B9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056" y="3934176"/>
                        <a:ext cx="4965413" cy="28034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82FDD5C1-EB2C-4FC9-AA74-FFB8CC8F73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249111"/>
              </p:ext>
            </p:extLst>
          </p:nvPr>
        </p:nvGraphicFramePr>
        <p:xfrm>
          <a:off x="508647" y="2902737"/>
          <a:ext cx="2710526" cy="116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7" name="Visio" r:id="rId6" imgW="4633813" imgH="1990565" progId="Visio.Drawing.15">
                  <p:embed/>
                </p:oleObj>
              </mc:Choice>
              <mc:Fallback>
                <p:oleObj name="Visio" r:id="rId6" imgW="4633813" imgH="1990565" progId="Visio.Drawing.15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DA758DF9-DDC4-487D-A7FF-87EFD172B4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47" y="2902737"/>
                        <a:ext cx="2710526" cy="1163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156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绪论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多导体传输线频域分析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基于 </a:t>
            </a:r>
            <a:r>
              <a:rPr lang="en-US" altLang="zh-CN" sz="2400" i="1" dirty="0"/>
              <a:t>S</a:t>
            </a:r>
            <a:r>
              <a:rPr lang="en-US" altLang="zh-CN" sz="2400" dirty="0"/>
              <a:t> </a:t>
            </a:r>
            <a:r>
              <a:rPr lang="zh-CN" altLang="en-US" sz="2400" dirty="0"/>
              <a:t>参数的传输线参数提取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实例分析与讨论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FCB66D9C-53E1-4026-8C25-D13054432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9" t="2957" r="5083" b="2993"/>
          <a:stretch/>
        </p:blipFill>
        <p:spPr>
          <a:xfrm>
            <a:off x="3485766" y="701580"/>
            <a:ext cx="5684096" cy="4331863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DF388B9-C807-4DC9-A601-3F7DEAC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6" y="974277"/>
            <a:ext cx="8372163" cy="574183"/>
          </a:xfrm>
        </p:spPr>
        <p:txBody>
          <a:bodyPr/>
          <a:lstStyle/>
          <a:p>
            <a:r>
              <a:rPr lang="zh-CN" altLang="en-US" dirty="0"/>
              <a:t>仿真实例四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BC975-36BA-40D3-88E7-D07956D7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30</a:t>
            </a:fld>
            <a:endParaRPr lang="en-US" alt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444E26-6D47-4B0D-B7B4-EDC0B53465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3384291" cy="4921498"/>
          </a:xfrm>
        </p:spPr>
        <p:txBody>
          <a:bodyPr/>
          <a:lstStyle/>
          <a:p>
            <a:r>
              <a:rPr lang="zh-CN" altLang="en-US" b="1" dirty="0"/>
              <a:t>目的：</a:t>
            </a:r>
            <a:r>
              <a:rPr lang="zh-CN" altLang="en-US" dirty="0"/>
              <a:t>展示对输入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参数扰动的敏感性</a:t>
            </a:r>
            <a:endParaRPr lang="en-US" altLang="zh-CN" dirty="0"/>
          </a:p>
          <a:p>
            <a:r>
              <a:rPr lang="zh-CN" altLang="en-US" b="1" dirty="0"/>
              <a:t>结构：</a:t>
            </a:r>
            <a:r>
              <a:rPr lang="en-US" altLang="zh-CN" dirty="0"/>
              <a:t>4-</a:t>
            </a:r>
            <a:r>
              <a:rPr lang="zh-CN" altLang="en-US" dirty="0"/>
              <a:t>耦合微带线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流程：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3451D9BC-D7D8-4FD1-94D7-0914EE1555FA}"/>
              </a:ext>
            </a:extLst>
          </p:cNvPr>
          <p:cNvSpPr txBox="1">
            <a:spLocks/>
          </p:cNvSpPr>
          <p:nvPr/>
        </p:nvSpPr>
        <p:spPr>
          <a:xfrm>
            <a:off x="4619626" y="1708253"/>
            <a:ext cx="4077974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68BD40-C7E3-4B7E-A284-23A87ECA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12" y="25284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C45A80B-E01E-4D3F-89E7-55642D30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16" y="39730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AD7A53-6877-4C36-959A-25C9BD51FFBF}"/>
              </a:ext>
            </a:extLst>
          </p:cNvPr>
          <p:cNvSpPr txBox="1"/>
          <p:nvPr/>
        </p:nvSpPr>
        <p:spPr>
          <a:xfrm>
            <a:off x="5175674" y="5129312"/>
            <a:ext cx="3994187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b="1" i="1" dirty="0"/>
              <a:t>S</a:t>
            </a:r>
            <a:r>
              <a:rPr lang="en-US" altLang="zh-CN" b="1" dirty="0"/>
              <a:t> </a:t>
            </a:r>
            <a:r>
              <a:rPr lang="zh-CN" altLang="en-US" b="1" dirty="0"/>
              <a:t>重建：全波 </a:t>
            </a:r>
            <a:r>
              <a:rPr lang="en-US" altLang="zh-CN" b="1" i="1" dirty="0"/>
              <a:t>S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</a:t>
            </a:r>
            <a:r>
              <a:rPr lang="en-US" altLang="zh-CN" b="1" dirty="0"/>
              <a:t>W-element </a:t>
            </a:r>
            <a:r>
              <a:rPr lang="en-US" altLang="zh-CN" b="1" i="1" dirty="0"/>
              <a:t>S</a:t>
            </a:r>
          </a:p>
          <a:p>
            <a:r>
              <a:rPr lang="zh-CN" altLang="en-US" dirty="0"/>
              <a:t>横坐标：频率 </a:t>
            </a:r>
            <a:r>
              <a:rPr lang="en-US" altLang="zh-CN" dirty="0"/>
              <a:t>( </a:t>
            </a:r>
            <a:r>
              <a:rPr lang="en-US" altLang="zh-CN" i="0" dirty="0">
                <a:latin typeface="+mj-lt"/>
              </a:rPr>
              <a:t>GHz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纵坐标：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参数 </a:t>
            </a:r>
            <a:r>
              <a:rPr lang="en-US" altLang="zh-CN" dirty="0"/>
              <a:t>( </a:t>
            </a:r>
            <a:r>
              <a:rPr lang="zh-CN" altLang="en-US" dirty="0"/>
              <a:t>左</a:t>
            </a:r>
            <a:r>
              <a:rPr lang="en-US" altLang="zh-CN" dirty="0"/>
              <a:t>-</a:t>
            </a:r>
            <a:r>
              <a:rPr lang="zh-CN" altLang="en-US" dirty="0"/>
              <a:t>幅度，右</a:t>
            </a:r>
            <a:r>
              <a:rPr lang="en-US" altLang="zh-CN" dirty="0"/>
              <a:t>-</a:t>
            </a:r>
            <a:r>
              <a:rPr lang="zh-CN" altLang="en-US" dirty="0"/>
              <a:t>相位 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虚线：用 </a:t>
            </a:r>
            <a:r>
              <a:rPr lang="en-US" altLang="zh-CN" dirty="0"/>
              <a:t>W-element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提取的 </a:t>
            </a:r>
            <a:r>
              <a:rPr lang="en-US" altLang="zh-CN" i="1" dirty="0"/>
              <a:t>RLGC</a:t>
            </a:r>
            <a:endParaRPr lang="en-US" altLang="zh-CN" dirty="0"/>
          </a:p>
          <a:p>
            <a:r>
              <a:rPr lang="zh-CN" altLang="en-US" dirty="0"/>
              <a:t>实线：用 </a:t>
            </a:r>
            <a:r>
              <a:rPr lang="en-US" altLang="zh-CN" dirty="0"/>
              <a:t>full-wave </a:t>
            </a:r>
            <a:r>
              <a:rPr lang="en-US" altLang="zh-CN" i="1" dirty="0"/>
              <a:t>S</a:t>
            </a:r>
            <a:r>
              <a:rPr lang="en-US" altLang="zh-CN" dirty="0"/>
              <a:t> </a:t>
            </a:r>
            <a:r>
              <a:rPr lang="zh-CN" altLang="en-US" dirty="0"/>
              <a:t>提取的 </a:t>
            </a:r>
            <a:r>
              <a:rPr lang="en-US" altLang="zh-CN" i="1" dirty="0"/>
              <a:t>RLGC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A3113C-7FCB-49FE-B4E8-0E7F37B7B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61" y="2115598"/>
            <a:ext cx="6436924" cy="2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12248FF-74D5-4052-8BDF-45FC8F86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98" y="40049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103082-0090-4196-BD1B-D3883C19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8" y="2404076"/>
            <a:ext cx="5202097" cy="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981F7FD-7526-4C2B-A8E9-18748E977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1" y="46626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DA758DF9-DDC4-487D-A7FF-87EFD172B4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249918"/>
              </p:ext>
            </p:extLst>
          </p:nvPr>
        </p:nvGraphicFramePr>
        <p:xfrm>
          <a:off x="508647" y="2902737"/>
          <a:ext cx="2710526" cy="116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" name="Visio" r:id="rId4" imgW="4633813" imgH="1990565" progId="Visio.Drawing.15">
                  <p:embed/>
                </p:oleObj>
              </mc:Choice>
              <mc:Fallback>
                <p:oleObj name="Visio" r:id="rId4" imgW="4633813" imgH="1990565" progId="Visio.Drawing.15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DA758DF9-DDC4-487D-A7FF-87EFD172B4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47" y="2902737"/>
                        <a:ext cx="2710526" cy="1163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9">
            <a:extLst>
              <a:ext uri="{FF2B5EF4-FFF2-40B4-BE49-F238E27FC236}">
                <a16:creationId xmlns:a16="http://schemas.microsoft.com/office/drawing/2014/main" id="{FC6FDC9C-FFDE-4AD7-9EB1-05429339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218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02372648-935C-4F10-96B8-DD449BF09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1427" y="37904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4CB3A232-B904-4851-B641-9AF336784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752223"/>
              </p:ext>
            </p:extLst>
          </p:nvPr>
        </p:nvGraphicFramePr>
        <p:xfrm>
          <a:off x="188056" y="3934176"/>
          <a:ext cx="4965413" cy="2803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1" name="Visio" r:id="rId6" imgW="6858213" imgH="3867044" progId="Visio.Drawing.15">
                  <p:embed/>
                </p:oleObj>
              </mc:Choice>
              <mc:Fallback>
                <p:oleObj name="Visio" r:id="rId6" imgW="6858213" imgH="3867044" progId="Visio.Drawing.15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F69B95A9-6CF1-4654-86C8-8089AD57D0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056" y="3934176"/>
                        <a:ext cx="4965413" cy="28034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6094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2085259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006CB7-9D15-48A8-99B2-E23E38F7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主要算法一览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B27B71-289F-471C-A734-11D8BA4B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32</a:t>
            </a:fld>
            <a:endParaRPr lang="en-US" altLang="zh-CN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AF4CFD6-76F4-4E86-ABC3-46C04A53C6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398432"/>
              </p:ext>
            </p:extLst>
          </p:nvPr>
        </p:nvGraphicFramePr>
        <p:xfrm>
          <a:off x="362258" y="2038399"/>
          <a:ext cx="4032250" cy="3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2" name="Visio" r:id="rId3" imgW="3867337" imgH="3043317" progId="Visio.Drawing.15">
                  <p:embed/>
                </p:oleObj>
              </mc:Choice>
              <mc:Fallback>
                <p:oleObj name="Visio" r:id="rId3" imgW="3867337" imgH="3043317" progId="Visio.Drawing.15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9F6B8ECA-B296-4769-8EFC-129ECC8849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258" y="2038399"/>
                        <a:ext cx="4032250" cy="3173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rId5" action="ppaction://hlinksldjump" tooltip="返回"/>
            <a:extLst>
              <a:ext uri="{FF2B5EF4-FFF2-40B4-BE49-F238E27FC236}">
                <a16:creationId xmlns:a16="http://schemas.microsoft.com/office/drawing/2014/main" id="{71301BDE-3585-45D5-AEA3-D2EBFF1A92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64631"/>
              </p:ext>
            </p:extLst>
          </p:nvPr>
        </p:nvGraphicFramePr>
        <p:xfrm>
          <a:off x="4658075" y="1932538"/>
          <a:ext cx="4404690" cy="3384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3" name="Visio" r:id="rId6" imgW="3867337" imgH="2971800" progId="Visio.Drawing.15">
                  <p:embed/>
                </p:oleObj>
              </mc:Choice>
              <mc:Fallback>
                <p:oleObj name="Visio" r:id="rId6" imgW="3867337" imgH="2971800" progId="Visio.Drawing.15">
                  <p:embed/>
                  <p:pic>
                    <p:nvPicPr>
                      <p:cNvPr id="5" name="对象 4">
                        <a:hlinkClick r:id="" action="ppaction://noaction"/>
                        <a:extLst>
                          <a:ext uri="{FF2B5EF4-FFF2-40B4-BE49-F238E27FC236}">
                            <a16:creationId xmlns:a16="http://schemas.microsoft.com/office/drawing/2014/main" id="{99BB1887-114A-4734-A025-3BFD8340A8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8075" y="1932538"/>
                        <a:ext cx="4404690" cy="33848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730CA113-C5DF-4277-912C-BF038E6CFBDF}"/>
              </a:ext>
            </a:extLst>
          </p:cNvPr>
          <p:cNvSpPr txBox="1"/>
          <p:nvPr/>
        </p:nvSpPr>
        <p:spPr>
          <a:xfrm>
            <a:off x="4854298" y="5489615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基于不连续点计数的相位解折叠算法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C993FA-ECAE-41D2-805F-9B7BA397D646}"/>
              </a:ext>
            </a:extLst>
          </p:cNvPr>
          <p:cNvSpPr txBox="1"/>
          <p:nvPr/>
        </p:nvSpPr>
        <p:spPr>
          <a:xfrm>
            <a:off x="461548" y="5489615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由传输线参数求解网络参数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398066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006CB7-9D15-48A8-99B2-E23E38F7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主要算法一览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B27B71-289F-471C-A734-11D8BA4B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33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0CA113-C5DF-4277-912C-BF038E6CFBDF}"/>
              </a:ext>
            </a:extLst>
          </p:cNvPr>
          <p:cNvSpPr txBox="1"/>
          <p:nvPr/>
        </p:nvSpPr>
        <p:spPr>
          <a:xfrm>
            <a:off x="4829750" y="5911486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i="1" dirty="0"/>
              <a:t>S</a:t>
            </a:r>
            <a:r>
              <a:rPr lang="en-US" altLang="zh-CN" b="1" dirty="0"/>
              <a:t> </a:t>
            </a:r>
            <a:r>
              <a:rPr lang="zh-CN" altLang="en-US" b="1" dirty="0"/>
              <a:t>参数的传输线参数提取算法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C993FA-ECAE-41D2-805F-9B7BA397D646}"/>
              </a:ext>
            </a:extLst>
          </p:cNvPr>
          <p:cNvSpPr txBox="1"/>
          <p:nvPr/>
        </p:nvSpPr>
        <p:spPr>
          <a:xfrm>
            <a:off x="447642" y="5911486"/>
            <a:ext cx="39329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b="1" dirty="0"/>
              <a:t>基于 </a:t>
            </a:r>
            <a:r>
              <a:rPr lang="en-US" altLang="zh-CN" b="1" dirty="0"/>
              <a:t>Hermitian </a:t>
            </a:r>
            <a:r>
              <a:rPr lang="zh-CN" altLang="en-US" b="1" dirty="0"/>
              <a:t>内积的模式追踪算法</a:t>
            </a:r>
            <a:endParaRPr lang="en-US" altLang="zh-CN" b="1" dirty="0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BAA6693-83D1-40CF-BB57-330DD150BA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79794"/>
              </p:ext>
            </p:extLst>
          </p:nvPr>
        </p:nvGraphicFramePr>
        <p:xfrm>
          <a:off x="4478957" y="1261368"/>
          <a:ext cx="4283753" cy="4462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6" name="Visio" r:id="rId3" imgW="4743370" imgH="4933844" progId="Visio.Drawing.15">
                  <p:embed/>
                </p:oleObj>
              </mc:Choice>
              <mc:Fallback>
                <p:oleObj name="Visio" r:id="rId3" imgW="4743370" imgH="4933844" progId="Visio.Drawing.15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F66F8CC3-F5AA-4AF9-9FC4-233E60BFA9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8957" y="1261368"/>
                        <a:ext cx="4283753" cy="44626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>
            <a:hlinkClick r:id="rId5" action="ppaction://hlinksldjump" tooltip="查看算法说明"/>
            <a:extLst>
              <a:ext uri="{FF2B5EF4-FFF2-40B4-BE49-F238E27FC236}">
                <a16:creationId xmlns:a16="http://schemas.microsoft.com/office/drawing/2014/main" id="{5FCEE1BC-66F5-4F18-8461-C8921E84D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290" y="1799694"/>
            <a:ext cx="4291013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23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0FB0B12-6E14-415A-96E0-69988731DB0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b="1" dirty="0"/>
                  <a:t>1. </a:t>
                </a:r>
                <a:r>
                  <a:rPr lang="zh-CN" altLang="en-US" b="1" dirty="0"/>
                  <a:t>梳理传输线理论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定义传输线参数 </a:t>
                </a:r>
                <a:r>
                  <a:rPr lang="en-US" altLang="zh-CN" i="1" dirty="0"/>
                  <a:t>RLGC</a:t>
                </a:r>
                <a:r>
                  <a:rPr lang="zh-CN" altLang="en-US" dirty="0"/>
                  <a:t>，复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传播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常数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𝜞</m:t>
                    </m:r>
                  </m:oMath>
                </a14:m>
                <a:r>
                  <a:rPr lang="zh-CN" altLang="en-US" i="1" dirty="0"/>
                  <a:t>，</a:t>
                </a:r>
                <a:r>
                  <a:rPr lang="zh-CN" altLang="en-US" dirty="0"/>
                  <a:t>特征</a:t>
                </a:r>
                <a14:m>
                  <m:oMath xmlns:m="http://schemas.openxmlformats.org/officeDocument/2006/math">
                    <m:r>
                      <a:rPr lang="zh-CN" altLang="en-US" b="0" i="0" dirty="0">
                        <a:latin typeface="Cambria Math" panose="02040503050406030204" pitchFamily="18" charset="0"/>
                      </a:rPr>
                      <m:t>阻抗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dirty="0"/>
                  <a:t>MTL </a:t>
                </a:r>
                <a:r>
                  <a:rPr lang="zh-CN" altLang="en-US" dirty="0"/>
                  <a:t>方程基本假设：准 </a:t>
                </a:r>
                <a:r>
                  <a:rPr lang="en-US" altLang="zh-CN" dirty="0"/>
                  <a:t>TEM ( quasi-TEM ) </a:t>
                </a:r>
                <a:r>
                  <a:rPr lang="zh-CN" altLang="en-US" dirty="0"/>
                  <a:t>假设</a:t>
                </a:r>
                <a:endParaRPr lang="en-US" altLang="zh-CN" dirty="0"/>
              </a:p>
              <a:p>
                <a:r>
                  <a:rPr lang="en-US" altLang="zh-CN" b="1" dirty="0"/>
                  <a:t>2. </a:t>
                </a:r>
                <a:r>
                  <a:rPr lang="zh-CN" altLang="en-US" b="1" dirty="0"/>
                  <a:t>梳理多导体传输线频域分析理论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频域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方程的通解：对系数矩阵作相似对角化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 导体传输线的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端口表征：网络参数 </a:t>
                </a:r>
                <a:r>
                  <a:rPr lang="en-US" altLang="zh-CN" dirty="0"/>
                  <a:t>~ </a:t>
                </a:r>
                <a:r>
                  <a:rPr lang="zh-CN" altLang="en-US" dirty="0"/>
                  <a:t>传输线参数</a:t>
                </a:r>
                <a:endParaRPr lang="en-US" altLang="zh-CN" dirty="0"/>
              </a:p>
              <a:p>
                <a:r>
                  <a:rPr lang="en-US" altLang="zh-CN" b="1" dirty="0"/>
                  <a:t>3. </a:t>
                </a:r>
                <a:r>
                  <a:rPr lang="zh-CN" altLang="en-US" b="1" dirty="0"/>
                  <a:t>建立基于 </a:t>
                </a:r>
                <a:r>
                  <a:rPr lang="en-US" altLang="zh-CN" b="1" i="1" dirty="0"/>
                  <a:t>S</a:t>
                </a:r>
                <a:r>
                  <a:rPr lang="en-US" altLang="zh-CN" b="1" dirty="0"/>
                  <a:t> </a:t>
                </a:r>
                <a:r>
                  <a:rPr lang="zh-CN" altLang="en-US" b="1" dirty="0"/>
                  <a:t>参数的传输线参数提取算法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基于不连续点计数的相位解折叠算法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基于 </a:t>
                </a:r>
                <a:r>
                  <a:rPr lang="en-US" altLang="zh-CN" dirty="0"/>
                  <a:t>Hermitian </a:t>
                </a:r>
                <a:r>
                  <a:rPr lang="zh-CN" altLang="en-US" dirty="0"/>
                  <a:t>内积的模式追踪算法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相关内容已投稿 </a:t>
                </a:r>
                <a:r>
                  <a:rPr lang="en-US" altLang="zh-CN" dirty="0"/>
                  <a:t>2020 </a:t>
                </a:r>
                <a:r>
                  <a:rPr lang="zh-CN" altLang="en-US" dirty="0"/>
                  <a:t>年全国微波毫米波会议并录用，题目：</a:t>
                </a:r>
                <a:r>
                  <a:rPr lang="zh-CN" altLang="zh-CN" dirty="0"/>
                  <a:t>基于</a:t>
                </a:r>
                <a:r>
                  <a:rPr lang="en-US" altLang="zh-CN" dirty="0"/>
                  <a:t> </a:t>
                </a:r>
                <a:r>
                  <a:rPr lang="en-US" altLang="zh-CN" i="1" dirty="0"/>
                  <a:t>S</a:t>
                </a:r>
                <a:r>
                  <a:rPr lang="en-US" altLang="zh-CN" dirty="0"/>
                  <a:t> </a:t>
                </a:r>
                <a:r>
                  <a:rPr lang="zh-CN" altLang="zh-CN" dirty="0"/>
                  <a:t>参数的耦合传输线</a:t>
                </a:r>
                <a:r>
                  <a:rPr lang="en-US" altLang="zh-CN" dirty="0"/>
                  <a:t> </a:t>
                </a:r>
                <a:r>
                  <a:rPr lang="en-US" altLang="zh-CN" i="1" dirty="0"/>
                  <a:t>RLGC </a:t>
                </a:r>
                <a:r>
                  <a:rPr lang="zh-CN" altLang="zh-CN" dirty="0"/>
                  <a:t>参数提取算法</a:t>
                </a:r>
                <a:endParaRPr lang="en-US" altLang="zh-CN" dirty="0"/>
              </a:p>
              <a:p>
                <a:r>
                  <a:rPr lang="en-US" altLang="zh-CN" b="1" dirty="0"/>
                  <a:t>4. </a:t>
                </a:r>
                <a:r>
                  <a:rPr lang="zh-CN" altLang="en-US" b="1" dirty="0"/>
                  <a:t>仿真实验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使用 </a:t>
                </a:r>
                <a:r>
                  <a:rPr lang="en-US" altLang="zh-CN" dirty="0"/>
                  <a:t>HFSS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ADS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Cadence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Sigrity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Polar Si9000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MATLAB </a:t>
                </a:r>
                <a:r>
                  <a:rPr lang="zh-CN" altLang="en-US" dirty="0"/>
                  <a:t>等软件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0FB0B12-6E14-415A-96E0-69988731DB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728" t="-620" r="-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26D3EAB-4A3C-486E-BC70-07CF09F4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全文工作总结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CFAAA1-AA2F-4934-9E2C-24F09287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6921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+mn-ea"/>
                <a:ea typeface="+mn-ea"/>
              </a:rPr>
              <a:t>感谢老师和同学们的聆听</a:t>
            </a:r>
            <a:br>
              <a:rPr lang="en-US" altLang="zh-CN" sz="4400" dirty="0">
                <a:latin typeface="+mn-ea"/>
                <a:ea typeface="+mn-ea"/>
              </a:rPr>
            </a:br>
            <a:r>
              <a:rPr lang="zh-CN" altLang="en-US" sz="4400" dirty="0">
                <a:latin typeface="+mn-ea"/>
                <a:ea typeface="+mn-ea"/>
              </a:rPr>
              <a:t>恳请各位老师批评指正</a:t>
            </a:r>
          </a:p>
        </p:txBody>
      </p:sp>
    </p:spTree>
    <p:extLst>
      <p:ext uri="{BB962C8B-B14F-4D97-AF65-F5344CB8AC3E}">
        <p14:creationId xmlns:p14="http://schemas.microsoft.com/office/powerpoint/2010/main" val="93318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568BDD4-B3F9-44B4-B11A-3C2FAE6F41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[1] CHU Y, YU J Z, QIAN Z. Robust and efficient RLGC extraction for transmission line structures with periodic three-dimensional geometries[C]//2015 IEEE Symposium on Electromagnetic Compatibility and Signal Integrity, EMCSI 2015. Institute of Electrical and Electronics Engineers Inc., 2015: 203–208. DOI:10.1109/EMCSI.2015.7107686.</a:t>
            </a:r>
          </a:p>
          <a:p>
            <a:r>
              <a:rPr lang="en-US" altLang="zh-CN" dirty="0"/>
              <a:t>[2] BALACHANDRAN J, BREBELS S, CARCHON G,</a:t>
            </a:r>
            <a:r>
              <a:rPr lang="zh-CN" altLang="en-US" dirty="0"/>
              <a:t> </a:t>
            </a:r>
            <a:r>
              <a:rPr lang="en-US" altLang="zh-CN" dirty="0"/>
              <a:t>etc. Accurate broadband parameter extraction methodology for S-parameter measurements[C]//Proceedings - 9th IEEE Workshop on Signal Propagation on Interconnects, SPI 2005. . DOI:10.1109/SPI.2005.1500897.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A64EF38-1FD9-470B-8F55-FCC8254B6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807DAF-0B73-478F-9452-49DBCE7B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3038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64E2F52-1B2A-4899-8BD1-97AA24195B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本课题主要研究单线、</a:t>
            </a:r>
            <a:r>
              <a:rPr lang="en-US" altLang="zh-CN" dirty="0"/>
              <a:t>2 </a:t>
            </a:r>
            <a:r>
              <a:rPr lang="zh-CN" altLang="en-US" dirty="0"/>
              <a:t>线、</a:t>
            </a:r>
            <a:r>
              <a:rPr lang="en-US" altLang="zh-CN" dirty="0"/>
              <a:t>4 </a:t>
            </a:r>
            <a:r>
              <a:rPr lang="zh-CN" altLang="en-US" dirty="0"/>
              <a:t>线、以及 </a:t>
            </a:r>
            <a:r>
              <a:rPr lang="en-US" altLang="zh-CN" dirty="0"/>
              <a:t>16 </a:t>
            </a:r>
            <a:r>
              <a:rPr lang="zh-CN" altLang="en-US" dirty="0"/>
              <a:t>线的基于 </a:t>
            </a:r>
            <a:r>
              <a:rPr lang="en-US" altLang="zh-CN" i="1" dirty="0"/>
              <a:t>S </a:t>
            </a:r>
            <a:r>
              <a:rPr lang="zh-CN" altLang="en-US" dirty="0"/>
              <a:t>参数的多导体传输线 </a:t>
            </a:r>
            <a:r>
              <a:rPr lang="en-US" altLang="zh-CN" i="1" dirty="0"/>
              <a:t>RLCG </a:t>
            </a:r>
            <a:r>
              <a:rPr lang="zh-CN" altLang="en-US" dirty="0"/>
              <a:t>提取算法，通过理论推导、算法验证，依次解决参数提取过程中的</a:t>
            </a:r>
            <a:r>
              <a:rPr lang="zh-CN" altLang="en-US" b="1" u="sng" dirty="0"/>
              <a:t>相位折叠</a:t>
            </a:r>
            <a:r>
              <a:rPr lang="zh-CN" altLang="en-US" dirty="0"/>
              <a:t>、双线解耦、</a:t>
            </a:r>
            <a:r>
              <a:rPr lang="zh-CN" altLang="en-US" b="1" u="sng" dirty="0"/>
              <a:t>多线解耦</a:t>
            </a:r>
            <a:r>
              <a:rPr lang="zh-CN" altLang="en-US" dirty="0"/>
              <a:t>等问题，通过详细的理论分析和算法设计，算法精度可以对标国际主流的仿真工具和算法。</a:t>
            </a:r>
          </a:p>
          <a:p>
            <a:r>
              <a:rPr lang="zh-CN" altLang="en-US" dirty="0"/>
              <a:t>能熟悉和理解基于</a:t>
            </a:r>
            <a:r>
              <a:rPr lang="en-US" altLang="zh-CN" dirty="0"/>
              <a:t>S</a:t>
            </a:r>
            <a:r>
              <a:rPr lang="zh-CN" altLang="en-US" dirty="0"/>
              <a:t>参数的多导体传输线 </a:t>
            </a:r>
            <a:r>
              <a:rPr lang="en-US" altLang="zh-CN" i="1" dirty="0"/>
              <a:t>RLCG </a:t>
            </a:r>
            <a:r>
              <a:rPr lang="zh-CN" altLang="en-US" dirty="0"/>
              <a:t>提取的基本问题；能对单线、</a:t>
            </a:r>
            <a:r>
              <a:rPr lang="en-US" altLang="zh-CN" dirty="0"/>
              <a:t>2 </a:t>
            </a:r>
            <a:r>
              <a:rPr lang="zh-CN" altLang="en-US" dirty="0"/>
              <a:t>线、</a:t>
            </a:r>
            <a:r>
              <a:rPr lang="en-US" altLang="zh-CN" dirty="0"/>
              <a:t>4 </a:t>
            </a:r>
            <a:r>
              <a:rPr lang="zh-CN" altLang="en-US" dirty="0"/>
              <a:t>线、以及 </a:t>
            </a:r>
            <a:r>
              <a:rPr lang="en-US" altLang="zh-CN" dirty="0"/>
              <a:t>16 </a:t>
            </a:r>
            <a:r>
              <a:rPr lang="zh-CN" altLang="en-US" dirty="0"/>
              <a:t>线的基于 </a:t>
            </a:r>
            <a:r>
              <a:rPr lang="en-US" altLang="zh-CN" i="1" dirty="0"/>
              <a:t>S </a:t>
            </a:r>
            <a:r>
              <a:rPr lang="zh-CN" altLang="en-US" dirty="0"/>
              <a:t>参数的多导体传输线 </a:t>
            </a:r>
            <a:r>
              <a:rPr lang="en-US" altLang="zh-CN" i="1" dirty="0"/>
              <a:t>RLCG </a:t>
            </a:r>
            <a:r>
              <a:rPr lang="zh-CN" altLang="en-US" dirty="0"/>
              <a:t>提取所遇到的相位折叠、双线解耦、多线解耦进行</a:t>
            </a:r>
            <a:r>
              <a:rPr lang="zh-CN" altLang="en-US" b="1" u="sng" dirty="0"/>
              <a:t>理论分析</a:t>
            </a:r>
            <a:r>
              <a:rPr lang="zh-CN" altLang="en-US" dirty="0"/>
              <a:t>和</a:t>
            </a:r>
            <a:r>
              <a:rPr lang="zh-CN" altLang="en-US" b="1" u="sng" dirty="0"/>
              <a:t>算法验证</a:t>
            </a:r>
            <a:r>
              <a:rPr lang="zh-CN" altLang="en-US" dirty="0"/>
              <a:t>；完成算法软件设计与验证；完成毕业报告的撰写。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D3D5E2C-F857-401A-A861-B23D2DC4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附一：课题任务书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E34107-5FE8-4A9C-A827-75C9E9993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6378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64E2F52-1B2A-4899-8BD1-97AA24195B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https://grwei.github.io/transmission-line-params-extractor/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D3D5E2C-F857-401A-A861-B23D2DC4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附二：源代码与仿真工程文件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E34107-5FE8-4A9C-A827-75C9E9993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39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0ACDBC-CC85-4389-B353-267A937CA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60" y="2164256"/>
            <a:ext cx="7010480" cy="43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03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多导体传输线频域分析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184620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D3D5E2C-F857-401A-A861-B23D2DC4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附三：会议论文摘要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E34107-5FE8-4A9C-A827-75C9E9993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40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DADC07-E094-4C0E-AEF7-61E829211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310" y="1685678"/>
            <a:ext cx="6646277" cy="490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56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0FB0B12-6E14-415A-96E0-69988731DB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1. MTL </a:t>
            </a:r>
            <a:r>
              <a:rPr lang="zh-CN" altLang="en-US" dirty="0"/>
              <a:t>方程基本假设对算法的影响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zh-CN" dirty="0"/>
              <a:t>直流</a:t>
            </a:r>
            <a:r>
              <a:rPr lang="en-US" altLang="zh-CN" dirty="0"/>
              <a:t> </a:t>
            </a:r>
            <a:r>
              <a:rPr lang="en-US" altLang="zh-CN" i="1" dirty="0"/>
              <a:t>RLGC</a:t>
            </a:r>
            <a:r>
              <a:rPr lang="en-US" altLang="zh-CN" dirty="0"/>
              <a:t> </a:t>
            </a:r>
            <a:r>
              <a:rPr lang="zh-CN" altLang="zh-CN" dirty="0"/>
              <a:t>参数和无限远频率处</a:t>
            </a:r>
            <a:r>
              <a:rPr lang="en-US" altLang="zh-CN" dirty="0"/>
              <a:t> </a:t>
            </a:r>
            <a:r>
              <a:rPr lang="en-US" altLang="zh-CN" i="1" dirty="0"/>
              <a:t>LC</a:t>
            </a:r>
            <a:r>
              <a:rPr lang="en-US" altLang="zh-CN" dirty="0"/>
              <a:t> </a:t>
            </a:r>
            <a:r>
              <a:rPr lang="zh-CN" altLang="zh-CN" dirty="0"/>
              <a:t>参数的提取算法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zh-CN" dirty="0"/>
              <a:t>模型的稳定性</a:t>
            </a:r>
            <a:r>
              <a:rPr lang="en-US" altLang="zh-CN" dirty="0"/>
              <a:t> ( stability )</a:t>
            </a:r>
            <a:r>
              <a:rPr lang="zh-CN" altLang="zh-CN" dirty="0"/>
              <a:t>、因果性</a:t>
            </a:r>
            <a:r>
              <a:rPr lang="en-US" altLang="zh-CN" dirty="0"/>
              <a:t> ( causality ) </a:t>
            </a:r>
            <a:r>
              <a:rPr lang="zh-CN" altLang="zh-CN" dirty="0"/>
              <a:t>和无源性</a:t>
            </a:r>
            <a:r>
              <a:rPr lang="en-US" altLang="zh-CN" dirty="0"/>
              <a:t> ( passivity )</a:t>
            </a:r>
          </a:p>
          <a:p>
            <a:r>
              <a:rPr lang="en-US" altLang="zh-CN" dirty="0"/>
              <a:t>4. </a:t>
            </a:r>
            <a:r>
              <a:rPr lang="zh-CN" altLang="zh-CN" dirty="0"/>
              <a:t>参数提取的误差来源和传递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zh-CN" dirty="0"/>
              <a:t>传输线模型建模性能的时域</a:t>
            </a:r>
            <a:r>
              <a:rPr lang="en-US" altLang="zh-CN" dirty="0"/>
              <a:t>-</a:t>
            </a:r>
            <a:r>
              <a:rPr lang="zh-CN" altLang="zh-CN" dirty="0"/>
              <a:t>频域定量评价指标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26D3EAB-4A3C-486E-BC70-07CF09F4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附四：未来研究展望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CFAAA1-AA2F-4934-9E2C-24F09287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831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F63AD00-5CF2-4504-BB01-14DF5B4081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传输线 </a:t>
            </a:r>
            <a:r>
              <a:rPr lang="en-US" altLang="zh-CN" sz="2400" b="1" i="1" dirty="0"/>
              <a:t>RLGC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模型 </a:t>
            </a:r>
            <a:r>
              <a:rPr lang="en-US" altLang="zh-CN" sz="2400" b="1" dirty="0"/>
              <a:t>(W-element) </a:t>
            </a:r>
            <a:r>
              <a:rPr lang="zh-CN" altLang="en-US" sz="2400" b="1" dirty="0"/>
              <a:t>的优势 </a:t>
            </a:r>
            <a:r>
              <a:rPr lang="en-US" altLang="zh-CN" sz="2400" b="1" dirty="0"/>
              <a:t>[1]</a:t>
            </a:r>
          </a:p>
          <a:p>
            <a:pPr lvl="1"/>
            <a:r>
              <a:rPr lang="zh-CN" altLang="en-US" sz="2000" dirty="0"/>
              <a:t>线长可变：因为 </a:t>
            </a:r>
            <a:r>
              <a:rPr lang="en-US" altLang="zh-CN" sz="2000" i="1" dirty="0"/>
              <a:t>RLGC</a:t>
            </a:r>
            <a:r>
              <a:rPr lang="en-US" altLang="zh-CN" sz="2000" dirty="0"/>
              <a:t> </a:t>
            </a:r>
            <a:r>
              <a:rPr lang="zh-CN" altLang="en-US" sz="2000" dirty="0"/>
              <a:t>是对准 </a:t>
            </a:r>
            <a:r>
              <a:rPr lang="en-US" altLang="zh-CN" sz="2000" dirty="0"/>
              <a:t>TEM </a:t>
            </a:r>
            <a:r>
              <a:rPr lang="zh-CN" altLang="en-US" sz="2000" dirty="0"/>
              <a:t>传输线横截面结构的建模</a:t>
            </a:r>
            <a:endParaRPr lang="en-US" altLang="zh-CN" sz="2000" dirty="0"/>
          </a:p>
          <a:p>
            <a:pPr lvl="1"/>
            <a:r>
              <a:rPr lang="zh-CN" altLang="en-US" sz="2000" dirty="0"/>
              <a:t>时域仿真效率较高</a:t>
            </a:r>
            <a:endParaRPr lang="en-US" altLang="zh-CN" sz="2000" dirty="0"/>
          </a:p>
          <a:p>
            <a:pPr lvl="1"/>
            <a:r>
              <a:rPr lang="zh-CN" altLang="en-US" sz="2000" dirty="0"/>
              <a:t>便于做阻抗，损耗，串扰等信号完整性分析</a:t>
            </a:r>
            <a:endParaRPr lang="en-US" altLang="zh-CN" sz="2000" dirty="0"/>
          </a:p>
          <a:p>
            <a:r>
              <a:rPr lang="zh-CN" altLang="en-US" sz="2400" b="1" dirty="0"/>
              <a:t>传输线 </a:t>
            </a:r>
            <a:r>
              <a:rPr lang="en-US" altLang="zh-CN" sz="2400" b="1" i="1" dirty="0"/>
              <a:t>RLGC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模型的提取方法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电磁场数值求解器，如 </a:t>
            </a:r>
            <a:r>
              <a:rPr lang="en-US" altLang="zh-CN" sz="2000" dirty="0"/>
              <a:t>HFSS</a:t>
            </a:r>
          </a:p>
          <a:p>
            <a:pPr lvl="1"/>
            <a:r>
              <a:rPr lang="zh-CN" altLang="en-US" sz="2000" dirty="0"/>
              <a:t>基于测试，如从 </a:t>
            </a:r>
            <a:r>
              <a:rPr lang="en-US" altLang="zh-CN" sz="2000" dirty="0"/>
              <a:t>VNA </a:t>
            </a:r>
            <a:r>
              <a:rPr lang="zh-CN" altLang="en-US" sz="2000" dirty="0"/>
              <a:t>测量得到的 </a:t>
            </a:r>
            <a:r>
              <a:rPr lang="en-US" altLang="zh-CN" sz="2000" i="1" dirty="0"/>
              <a:t>S</a:t>
            </a:r>
            <a:r>
              <a:rPr lang="en-US" altLang="zh-CN" sz="2000" dirty="0"/>
              <a:t> </a:t>
            </a:r>
            <a:r>
              <a:rPr lang="zh-CN" altLang="en-US" sz="2000" dirty="0"/>
              <a:t>参数中提取</a:t>
            </a:r>
            <a:endParaRPr lang="en-US" altLang="zh-CN" sz="2000" dirty="0"/>
          </a:p>
          <a:p>
            <a:r>
              <a:rPr lang="zh-CN" altLang="en-US" sz="2400" b="1" dirty="0"/>
              <a:t>基于测试的建模方法的优势 </a:t>
            </a:r>
            <a:r>
              <a:rPr lang="en-US" altLang="zh-CN" sz="2400" b="1" dirty="0"/>
              <a:t>[2]</a:t>
            </a:r>
          </a:p>
          <a:p>
            <a:pPr lvl="1"/>
            <a:r>
              <a:rPr lang="zh-CN" altLang="en-US" sz="2000" dirty="0"/>
              <a:t>仿真结构同成品结构间的差异</a:t>
            </a:r>
            <a:endParaRPr lang="en-US" altLang="zh-CN" sz="2000" dirty="0"/>
          </a:p>
          <a:p>
            <a:pPr lvl="1"/>
            <a:r>
              <a:rPr lang="zh-CN" altLang="en-US" sz="2000" dirty="0"/>
              <a:t>场求解器精度限制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044535D-6E21-4F4B-B46A-1F7F68DB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B5FDBB-EFB5-4163-B6A7-0652B4152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8301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5E24120-E2D6-4CDF-A4D7-B2A7F8BF3C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400" b="1" dirty="0"/>
              <a:t>研究目标</a:t>
            </a:r>
            <a:endParaRPr lang="en-US" altLang="zh-CN" sz="2400" b="1" dirty="0"/>
          </a:p>
          <a:p>
            <a:pPr lvl="1"/>
            <a:r>
              <a:rPr lang="zh-CN" altLang="en-US" sz="2200" dirty="0"/>
              <a:t>建立由 </a:t>
            </a:r>
            <a:r>
              <a:rPr lang="en-US" altLang="zh-CN" sz="2200" i="1" dirty="0"/>
              <a:t>S</a:t>
            </a:r>
            <a:r>
              <a:rPr lang="en-US" altLang="zh-CN" sz="2200" dirty="0"/>
              <a:t> </a:t>
            </a:r>
            <a:r>
              <a:rPr lang="zh-CN" altLang="en-US" sz="2200" dirty="0"/>
              <a:t>参数提取传输线 </a:t>
            </a:r>
            <a:r>
              <a:rPr lang="en-US" altLang="zh-CN" sz="2200" i="1" dirty="0"/>
              <a:t>RLGC</a:t>
            </a:r>
            <a:r>
              <a:rPr lang="en-US" altLang="zh-CN" sz="2200" dirty="0"/>
              <a:t> </a:t>
            </a:r>
            <a:r>
              <a:rPr lang="zh-CN" altLang="en-US" sz="2200" dirty="0"/>
              <a:t>参数的方法</a:t>
            </a:r>
            <a:endParaRPr lang="en-US" altLang="zh-CN" sz="2400" dirty="0"/>
          </a:p>
          <a:p>
            <a:r>
              <a:rPr lang="en-US" altLang="zh-CN" sz="2400" b="1" dirty="0"/>
              <a:t>1. </a:t>
            </a:r>
            <a:r>
              <a:rPr lang="zh-CN" altLang="en-US" sz="2400" b="1" dirty="0"/>
              <a:t>理论准备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理解基本概念：多导体传输线 </a:t>
            </a:r>
            <a:r>
              <a:rPr lang="en-US" altLang="zh-CN" sz="2000" dirty="0"/>
              <a:t>(MTL) </a:t>
            </a:r>
            <a:r>
              <a:rPr lang="zh-CN" altLang="en-US" sz="2000" dirty="0"/>
              <a:t>方程，传输线参数，微波网络分析</a:t>
            </a:r>
            <a:endParaRPr lang="en-US" altLang="zh-CN" sz="2000" dirty="0"/>
          </a:p>
          <a:p>
            <a:pPr lvl="1"/>
            <a:r>
              <a:rPr lang="zh-CN" altLang="en-US" sz="2000" dirty="0"/>
              <a:t>梳理正向过程：由传输线参数 </a:t>
            </a:r>
            <a:r>
              <a:rPr lang="en-US" altLang="zh-CN" sz="2000" i="1" dirty="0"/>
              <a:t>RLGC</a:t>
            </a:r>
            <a:r>
              <a:rPr lang="en-US" altLang="zh-CN" sz="2000" dirty="0"/>
              <a:t> </a:t>
            </a:r>
            <a:r>
              <a:rPr lang="zh-CN" altLang="en-US" sz="2000" dirty="0"/>
              <a:t>求解 </a:t>
            </a:r>
            <a:r>
              <a:rPr lang="en-US" altLang="zh-CN" sz="2000" i="1" dirty="0"/>
              <a:t>S</a:t>
            </a:r>
            <a:r>
              <a:rPr lang="en-US" altLang="zh-CN" sz="2000" dirty="0"/>
              <a:t> </a:t>
            </a:r>
            <a:r>
              <a:rPr lang="zh-CN" altLang="en-US" sz="2000" dirty="0"/>
              <a:t>参数的所有细节</a:t>
            </a:r>
            <a:endParaRPr lang="en-US" altLang="zh-CN" sz="2000" dirty="0"/>
          </a:p>
          <a:p>
            <a:r>
              <a:rPr lang="en-US" altLang="zh-CN" sz="2400" b="1" dirty="0"/>
              <a:t>2. </a:t>
            </a:r>
            <a:r>
              <a:rPr lang="zh-CN" altLang="en-US" sz="2400" b="1" dirty="0"/>
              <a:t>公式推导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建立逆向过程 </a:t>
            </a:r>
            <a:r>
              <a:rPr lang="en-US" altLang="zh-CN" sz="2000" dirty="0"/>
              <a:t>( </a:t>
            </a:r>
            <a:r>
              <a:rPr lang="zh-CN" altLang="en-US" sz="2000" dirty="0"/>
              <a:t>由 </a:t>
            </a:r>
            <a:r>
              <a:rPr lang="en-US" altLang="zh-CN" sz="2000" i="1" dirty="0"/>
              <a:t>S</a:t>
            </a:r>
            <a:r>
              <a:rPr lang="en-US" altLang="zh-CN" sz="2000" dirty="0"/>
              <a:t> </a:t>
            </a:r>
            <a:r>
              <a:rPr lang="zh-CN" altLang="en-US" sz="2000" dirty="0"/>
              <a:t>提取 </a:t>
            </a:r>
            <a:r>
              <a:rPr lang="en-US" altLang="zh-CN" sz="2000" i="1" dirty="0"/>
              <a:t>RLGC</a:t>
            </a:r>
            <a:r>
              <a:rPr lang="en-US" altLang="zh-CN" sz="2000" dirty="0"/>
              <a:t> ) </a:t>
            </a:r>
            <a:r>
              <a:rPr lang="zh-CN" altLang="en-US" sz="2000" dirty="0"/>
              <a:t>的算式和细节</a:t>
            </a:r>
            <a:endParaRPr lang="en-US" altLang="zh-CN" sz="2000" dirty="0"/>
          </a:p>
          <a:p>
            <a:r>
              <a:rPr lang="en-US" altLang="zh-CN" sz="2400" b="1" dirty="0"/>
              <a:t>3.</a:t>
            </a:r>
            <a:r>
              <a:rPr lang="zh-CN" altLang="en-US" sz="2400" b="1" dirty="0"/>
              <a:t> 仿真验证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数据来源：</a:t>
            </a:r>
            <a:r>
              <a:rPr lang="en-US" altLang="zh-CN" sz="2000" dirty="0"/>
              <a:t>HFSS</a:t>
            </a:r>
            <a:r>
              <a:rPr lang="zh-CN" altLang="en-US" sz="2000" dirty="0"/>
              <a:t>，</a:t>
            </a:r>
            <a:r>
              <a:rPr lang="en-US" altLang="zh-CN" sz="2000" dirty="0"/>
              <a:t>ADS</a:t>
            </a:r>
            <a:r>
              <a:rPr lang="zh-CN" altLang="en-US" sz="2000" dirty="0"/>
              <a:t>，</a:t>
            </a:r>
            <a:r>
              <a:rPr lang="en-US" altLang="zh-CN" sz="2000" dirty="0"/>
              <a:t>Cadence </a:t>
            </a:r>
            <a:r>
              <a:rPr lang="en-US" altLang="zh-CN" sz="2000" dirty="0" err="1"/>
              <a:t>Sigrity</a:t>
            </a:r>
            <a:r>
              <a:rPr lang="zh-CN" altLang="en-US" sz="2000" dirty="0"/>
              <a:t>，</a:t>
            </a:r>
            <a:r>
              <a:rPr lang="en-US" altLang="zh-CN" sz="2000" dirty="0"/>
              <a:t>Polar Si9000 </a:t>
            </a:r>
            <a:r>
              <a:rPr lang="zh-CN" altLang="en-US" sz="2000" dirty="0"/>
              <a:t>等电磁仿真工具</a:t>
            </a:r>
            <a:endParaRPr lang="en-US" altLang="zh-CN" sz="2000" dirty="0"/>
          </a:p>
          <a:p>
            <a:pPr lvl="1"/>
            <a:r>
              <a:rPr lang="zh-CN" altLang="en-US" sz="2000" dirty="0"/>
              <a:t>算法实现：</a:t>
            </a:r>
            <a:r>
              <a:rPr lang="en-US" altLang="zh-CN" sz="2000" dirty="0"/>
              <a:t>MATLAB R2020a</a:t>
            </a:r>
          </a:p>
          <a:p>
            <a:r>
              <a:rPr lang="en-US" altLang="zh-CN" sz="2400" b="1" dirty="0"/>
              <a:t>4. </a:t>
            </a:r>
            <a:r>
              <a:rPr lang="zh-CN" altLang="en-US" sz="2400" b="1" dirty="0"/>
              <a:t>总结与展望</a:t>
            </a:r>
            <a:endParaRPr lang="en-US" altLang="zh-CN" sz="2400" b="1" dirty="0"/>
          </a:p>
          <a:p>
            <a:pPr lvl="1"/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07DD32-B50D-4363-8C82-F006AB38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研究目标与研究路线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2AB3D6-C62F-412B-94E3-03C2A8A54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7690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绪论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多导体传输线频域分析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参数的传输线参数提取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实例分析与讨论</a:t>
            </a: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3595279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BA2BF12-2C84-49A0-8EC5-B79DCAD8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频域 </a:t>
            </a:r>
            <a:r>
              <a:rPr lang="en-US" altLang="zh-CN" dirty="0"/>
              <a:t>MTL </a:t>
            </a:r>
            <a:r>
              <a:rPr lang="zh-CN" altLang="en-US" dirty="0"/>
              <a:t>方程的解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9734F6-3770-4551-A1AF-2B383A37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1">
                <a:extLst>
                  <a:ext uri="{FF2B5EF4-FFF2-40B4-BE49-F238E27FC236}">
                    <a16:creationId xmlns:a16="http://schemas.microsoft.com/office/drawing/2014/main" id="{7F44C9EA-556A-49AC-8DE1-86C31E8C300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</p:spPr>
            <p:txBody>
              <a:bodyPr>
                <a:noAutofit/>
              </a:bodyPr>
              <a:lstStyle/>
              <a:p>
                <a:r>
                  <a:rPr lang="zh-CN" altLang="en-US" dirty="0"/>
                  <a:t>频域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其中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𝜔</m:t>
                      </m:r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r>
                  <a:rPr lang="zh-CN" altLang="en-US" dirty="0"/>
                  <a:t> 是传输线的单位长度电阻、电感、电容、电导 </a:t>
                </a:r>
                <a:r>
                  <a:rPr lang="en-US" altLang="zh-CN" dirty="0"/>
                  <a:t>( </a:t>
                </a:r>
                <a:r>
                  <a:rPr lang="en-US" altLang="zh-CN" i="1" dirty="0"/>
                  <a:t>RLGC</a:t>
                </a:r>
                <a:r>
                  <a:rPr lang="en-US" altLang="zh-CN" dirty="0"/>
                  <a:t> )</a:t>
                </a:r>
              </a:p>
              <a:p>
                <a:r>
                  <a:rPr lang="en-US" altLang="zh-CN" i="1" dirty="0"/>
                  <a:t>RLGC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参数是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方程的系数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1">
                <a:extLst>
                  <a:ext uri="{FF2B5EF4-FFF2-40B4-BE49-F238E27FC236}">
                    <a16:creationId xmlns:a16="http://schemas.microsoft.com/office/drawing/2014/main" id="{7F44C9EA-556A-49AC-8DE1-86C31E8C3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  <a:blipFill>
                <a:blip r:embed="rId2"/>
                <a:stretch>
                  <a:fillRect l="-1664" t="-126" r="-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6317351E-82C8-4AD1-B4F8-1BE8E9ED79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对位置变量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求导，得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</m:oMath>
                </a14:m>
                <a:r>
                  <a:rPr lang="zh-CN" altLang="en-US" dirty="0"/>
                  <a:t> （和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）相似对角化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1800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zh-CN" altLang="en-US" dirty="0"/>
                  <a:t>可取（因为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acc>
                      <m:accPr>
                        <m:chr m:val="̃"/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互为转置）</a:t>
                </a:r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zh-CN" altLang="en-US" dirty="0"/>
                  <a:t>的意义：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/>
                  <a:t>模式的复传播常数</a:t>
                </a:r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6317351E-82C8-4AD1-B4F8-1BE8E9ED7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3"/>
                <a:stretch>
                  <a:fillRect l="-1662" t="-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55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BA2BF12-2C84-49A0-8EC5-B79DCAD8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频域 </a:t>
            </a:r>
            <a:r>
              <a:rPr lang="en-US" altLang="zh-CN" dirty="0"/>
              <a:t>MTL </a:t>
            </a:r>
            <a:r>
              <a:rPr lang="zh-CN" altLang="en-US" dirty="0"/>
              <a:t>方程的解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9734F6-3770-4551-A1AF-2B383A37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pPr/>
              <a:t>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1">
                <a:extLst>
                  <a:ext uri="{FF2B5EF4-FFF2-40B4-BE49-F238E27FC236}">
                    <a16:creationId xmlns:a16="http://schemas.microsoft.com/office/drawing/2014/main" id="{FB93F9B0-8FDD-41F1-8EDD-FEED242E206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</p:spPr>
            <p:txBody>
              <a:bodyPr/>
              <a:lstStyle/>
              <a:p>
                <a:r>
                  <a:rPr lang="zh-CN" altLang="en-US" dirty="0"/>
                  <a:t>定义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/>
                  <a:t>准 </a:t>
                </a:r>
                <a:r>
                  <a:rPr lang="en-US" altLang="zh-CN" dirty="0"/>
                  <a:t>TEM </a:t>
                </a:r>
                <a:r>
                  <a:rPr lang="zh-CN" altLang="en-US" dirty="0"/>
                  <a:t>传播模式的电压和电流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代入 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方程可得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其中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是对角阵，故上式可视为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个独立的常微分方程，可求出通解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1">
                <a:extLst>
                  <a:ext uri="{FF2B5EF4-FFF2-40B4-BE49-F238E27FC236}">
                    <a16:creationId xmlns:a16="http://schemas.microsoft.com/office/drawing/2014/main" id="{FB93F9B0-8FDD-41F1-8EDD-FEED242E2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62394" y="1717675"/>
                <a:ext cx="4032000" cy="4826248"/>
              </a:xfrm>
              <a:blipFill>
                <a:blip r:embed="rId2"/>
                <a:stretch>
                  <a:fillRect l="-1664" t="-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FC99B196-9595-41DA-9FB4-85A9396A63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</p:spPr>
            <p:txBody>
              <a:bodyPr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最终求得 </a:t>
                </a:r>
                <a:r>
                  <a:rPr lang="en-US" altLang="zh-CN" dirty="0"/>
                  <a:t>MTL </a:t>
                </a:r>
                <a:r>
                  <a:rPr lang="zh-CN" altLang="en-US" dirty="0"/>
                  <a:t>方程的通解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sSub>
                        <m:sSub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将求解过程中的两个中间量定义为复传播常数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</m:oMath>
                </a14:m>
                <a:r>
                  <a:rPr lang="zh-CN" altLang="en-US" dirty="0"/>
                  <a:t>和特征阻抗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𝜞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̃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</m:acc>
                          <m:acc>
                            <m:accPr>
                              <m:chr m:val="̃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</m:rad>
                      <m:box>
                        <m:box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∶=</m:t>
                          </m:r>
                        </m:e>
                      </m:box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𝜸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𝜞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𝜞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zh-CN" altLang="en-US" dirty="0"/>
                  <a:t> 以及通解可以写成其他等价的形式</a:t>
                </a:r>
                <a:endParaRPr lang="en-US" altLang="zh-CN" dirty="0"/>
              </a:p>
              <a:p>
                <a:r>
                  <a:rPr lang="zh-CN" altLang="en-US" dirty="0"/>
                  <a:t>通解中的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个待定系数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</m:oMath>
                </a14:m>
                <a:r>
                  <a:rPr lang="zh-CN" altLang="en-US" dirty="0"/>
                  <a:t> 可结合终端条件确定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FC99B196-9595-41DA-9FB4-85A9396A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313" y="1717675"/>
                <a:ext cx="4032250" cy="4826248"/>
              </a:xfrm>
              <a:prstGeom prst="rect">
                <a:avLst/>
              </a:prstGeom>
              <a:blipFill>
                <a:blip r:embed="rId3"/>
                <a:stretch>
                  <a:fillRect l="-1662" t="-885" r="-1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52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2950</TotalTime>
  <Words>3017</Words>
  <Application>Microsoft Office PowerPoint</Application>
  <PresentationFormat>全屏显示(4:3)</PresentationFormat>
  <Paragraphs>429</Paragraphs>
  <Slides>41</Slides>
  <Notes>0</Notes>
  <HiddenSlides>3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等线</vt:lpstr>
      <vt:lpstr>等线 Light</vt:lpstr>
      <vt:lpstr>微软雅黑</vt:lpstr>
      <vt:lpstr>Arial</vt:lpstr>
      <vt:lpstr>Calibri</vt:lpstr>
      <vt:lpstr>Cambria Math</vt:lpstr>
      <vt:lpstr>2016-VI主题-蓝</vt:lpstr>
      <vt:lpstr>Visio</vt:lpstr>
      <vt:lpstr>本科毕业论文答辩</vt:lpstr>
      <vt:lpstr>基于 S 参数的多导体传输线 RLCG 提取算法</vt:lpstr>
      <vt:lpstr>目录 Contents</vt:lpstr>
      <vt:lpstr>目录 Contents</vt:lpstr>
      <vt:lpstr>研究背景</vt:lpstr>
      <vt:lpstr>研究目标与研究路线</vt:lpstr>
      <vt:lpstr>目录 Contents</vt:lpstr>
      <vt:lpstr>频域 MTL 方程的解</vt:lpstr>
      <vt:lpstr>频域 MTL 方程的解</vt:lpstr>
      <vt:lpstr>N+1 导体传输线的 2N 端口表征</vt:lpstr>
      <vt:lpstr>目录 Contents</vt:lpstr>
      <vt:lpstr>逆过程：由 S 参数提取传输线 RLGC</vt:lpstr>
      <vt:lpstr>相位折叠现象</vt:lpstr>
      <vt:lpstr>基于不连续点计数的相位解折叠算法</vt:lpstr>
      <vt:lpstr>相位解折叠</vt:lpstr>
      <vt:lpstr>若是多导体？</vt:lpstr>
      <vt:lpstr>模式追踪问题</vt:lpstr>
      <vt:lpstr>如何实现模式追踪？</vt:lpstr>
      <vt:lpstr>如何实现模式追踪？</vt:lpstr>
      <vt:lpstr>基于Hermitian内积的模式追踪算法</vt:lpstr>
      <vt:lpstr>模式追踪 + 相位解折叠</vt:lpstr>
      <vt:lpstr>基于 S 参数的传输线参数提取算法</vt:lpstr>
      <vt:lpstr>目录 Contents</vt:lpstr>
      <vt:lpstr>仿真实例一</vt:lpstr>
      <vt:lpstr>仿真实例二</vt:lpstr>
      <vt:lpstr>仿真实例二</vt:lpstr>
      <vt:lpstr>仿真实例三</vt:lpstr>
      <vt:lpstr>仿真实例四</vt:lpstr>
      <vt:lpstr>仿真实例四</vt:lpstr>
      <vt:lpstr>仿真实例四</vt:lpstr>
      <vt:lpstr>目录 Contents</vt:lpstr>
      <vt:lpstr>主要算法一览</vt:lpstr>
      <vt:lpstr>主要算法一览</vt:lpstr>
      <vt:lpstr>全文工作总结</vt:lpstr>
      <vt:lpstr>感谢老师和同学们的聆听 恳请各位老师批评指正</vt:lpstr>
      <vt:lpstr>谢谢！</vt:lpstr>
      <vt:lpstr>参考文献</vt:lpstr>
      <vt:lpstr>附一：课题任务书</vt:lpstr>
      <vt:lpstr>附二：源代码与仿真工程文件</vt:lpstr>
      <vt:lpstr>附三：会议论文摘要</vt:lpstr>
      <vt:lpstr>附四：未来研究展望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guorui wei</cp:lastModifiedBy>
  <cp:revision>342</cp:revision>
  <dcterms:created xsi:type="dcterms:W3CDTF">2016-04-20T02:59:17Z</dcterms:created>
  <dcterms:modified xsi:type="dcterms:W3CDTF">2020-06-14T16:21:26Z</dcterms:modified>
</cp:coreProperties>
</file>